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Roboto Condensed"/>
      <p:regular r:id="rId20"/>
      <p:bold r:id="rId21"/>
      <p:italic r:id="rId22"/>
      <p:boldItalic r:id="rId23"/>
    </p:embeddedFont>
    <p:embeddedFont>
      <p:font typeface="Roboto Condensed Light"/>
      <p:regular r:id="rId24"/>
      <p:bold r:id="rId25"/>
      <p:italic r:id="rId26"/>
      <p:boldItalic r:id="rId27"/>
    </p:embeddedFont>
    <p:embeddedFont>
      <p:font typeface="Exo 2"/>
      <p:regular r:id="rId28"/>
      <p:bold r:id="rId29"/>
      <p:italic r:id="rId30"/>
      <p:boldItalic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Condensed-regular.fntdata"/><Relationship Id="rId22" Type="http://schemas.openxmlformats.org/officeDocument/2006/relationships/font" Target="fonts/RobotoCondensed-italic.fntdata"/><Relationship Id="rId21" Type="http://schemas.openxmlformats.org/officeDocument/2006/relationships/font" Target="fonts/RobotoCondensed-bold.fntdata"/><Relationship Id="rId24" Type="http://schemas.openxmlformats.org/officeDocument/2006/relationships/font" Target="fonts/RobotoCondensedLight-regular.fntdata"/><Relationship Id="rId23" Type="http://schemas.openxmlformats.org/officeDocument/2006/relationships/font" Target="fonts/RobotoCondensed-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CondensedLight-italic.fntdata"/><Relationship Id="rId25" Type="http://schemas.openxmlformats.org/officeDocument/2006/relationships/font" Target="fonts/RobotoCondensedLight-bold.fntdata"/><Relationship Id="rId28" Type="http://schemas.openxmlformats.org/officeDocument/2006/relationships/font" Target="fonts/Exo2-regular.fntdata"/><Relationship Id="rId27" Type="http://schemas.openxmlformats.org/officeDocument/2006/relationships/font" Target="fonts/RobotoCondensedLight-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Exo2-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Exo2-boldItalic.fntdata"/><Relationship Id="rId30" Type="http://schemas.openxmlformats.org/officeDocument/2006/relationships/font" Target="fonts/Exo2-italic.fntdata"/><Relationship Id="rId11" Type="http://schemas.openxmlformats.org/officeDocument/2006/relationships/slide" Target="slides/slide7.xml"/><Relationship Id="rId33" Type="http://schemas.openxmlformats.org/officeDocument/2006/relationships/font" Target="fonts/OpenSans-bold.fntdata"/><Relationship Id="rId10" Type="http://schemas.openxmlformats.org/officeDocument/2006/relationships/slide" Target="slides/slide6.xml"/><Relationship Id="rId32" Type="http://schemas.openxmlformats.org/officeDocument/2006/relationships/font" Target="fonts/OpenSans-regular.fntdata"/><Relationship Id="rId13" Type="http://schemas.openxmlformats.org/officeDocument/2006/relationships/slide" Target="slides/slide9.xml"/><Relationship Id="rId35" Type="http://schemas.openxmlformats.org/officeDocument/2006/relationships/font" Target="fonts/OpenSans-boldItalic.fntdata"/><Relationship Id="rId12" Type="http://schemas.openxmlformats.org/officeDocument/2006/relationships/slide" Target="slides/slide8.xml"/><Relationship Id="rId34" Type="http://schemas.openxmlformats.org/officeDocument/2006/relationships/font" Target="fonts/OpenSans-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png>
</file>

<file path=ppt/media/image30.png>
</file>

<file path=ppt/media/image31.png>
</file>

<file path=ppt/media/image32.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1" name="Google Shape;5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55fd9e41d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55fd9e41d5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55ebc909c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55ebc909c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55ebc909c4_3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55ebc909c4_3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55fd9e41d5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55fd9e41d5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55fd9e41d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55fd9e41d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5fd9e41d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55fd9e41d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55fd9e41d5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55fd9e41d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55fd9e41d5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55fd9e41d5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55fd9e41d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55fd9e41d5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55fd9e41d5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55fd9e41d5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55fd9e41d5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55fd9e41d5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55fd9e41d5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55fd9e41d5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55fd9e41d5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55fd9e41d5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55ebc909c4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55ebc909c4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457200" y="1480713"/>
            <a:ext cx="8229600" cy="1749300"/>
          </a:xfrm>
          <a:prstGeom prst="rect">
            <a:avLst/>
          </a:prstGeom>
        </p:spPr>
        <p:txBody>
          <a:bodyPr anchorCtr="0" anchor="ctr" bIns="91425" lIns="91425" spcFirstLastPara="1" rIns="91425" wrap="square" tIns="91425">
            <a:noAutofit/>
          </a:bodyPr>
          <a:lstStyle>
            <a:lvl1pPr lvl="0" algn="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457200" y="3267088"/>
            <a:ext cx="8229600" cy="395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a:latin typeface="Roboto Condensed Light"/>
                <a:ea typeface="Roboto Condensed Light"/>
                <a:cs typeface="Roboto Condensed Light"/>
                <a:sym typeface="Roboto Condensed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sp>
        <p:nvSpPr>
          <p:cNvPr id="44" name="Google Shape;44;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46" name="Google Shape;4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
        <p:nvSpPr>
          <p:cNvPr id="48" name="Google Shape;4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2"/>
        </a:solid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 name="Google Shape;17;p4"/>
          <p:cNvSpPr txBox="1"/>
          <p:nvPr>
            <p:ph idx="1" type="body"/>
          </p:nvPr>
        </p:nvSpPr>
        <p:spPr>
          <a:xfrm>
            <a:off x="457200" y="1152475"/>
            <a:ext cx="8229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Font typeface="Arial"/>
              <a:buChar char="●"/>
              <a:defRPr/>
            </a:lvl1pPr>
            <a:lvl2pPr indent="-304800" lvl="1" marL="914400">
              <a:spcBef>
                <a:spcPts val="0"/>
              </a:spcBef>
              <a:spcAft>
                <a:spcPts val="0"/>
              </a:spcAft>
              <a:buClr>
                <a:schemeClr val="dk2"/>
              </a:buClr>
              <a:buSzPts val="1200"/>
              <a:buFont typeface="Arial"/>
              <a:buChar char="○"/>
              <a:defRPr/>
            </a:lvl2pPr>
            <a:lvl3pPr indent="-304800" lvl="2" marL="1371600">
              <a:spcBef>
                <a:spcPts val="0"/>
              </a:spcBef>
              <a:spcAft>
                <a:spcPts val="0"/>
              </a:spcAft>
              <a:buClr>
                <a:schemeClr val="dk2"/>
              </a:buClr>
              <a:buSzPts val="1200"/>
              <a:buFont typeface="Arial"/>
              <a:buChar char="■"/>
              <a:defRPr/>
            </a:lvl3pPr>
            <a:lvl4pPr indent="-304800" lvl="3" marL="1828800">
              <a:spcBef>
                <a:spcPts val="0"/>
              </a:spcBef>
              <a:spcAft>
                <a:spcPts val="0"/>
              </a:spcAft>
              <a:buClr>
                <a:schemeClr val="dk2"/>
              </a:buClr>
              <a:buSzPts val="1200"/>
              <a:buFont typeface="Arial"/>
              <a:buChar char="●"/>
              <a:defRPr/>
            </a:lvl4pPr>
            <a:lvl5pPr indent="-304800" lvl="4" marL="2286000">
              <a:spcBef>
                <a:spcPts val="0"/>
              </a:spcBef>
              <a:spcAft>
                <a:spcPts val="0"/>
              </a:spcAft>
              <a:buClr>
                <a:schemeClr val="dk2"/>
              </a:buClr>
              <a:buSzPts val="1200"/>
              <a:buFont typeface="Arial"/>
              <a:buChar char="○"/>
              <a:defRPr/>
            </a:lvl5pPr>
            <a:lvl6pPr indent="-304800" lvl="5" marL="2743200">
              <a:spcBef>
                <a:spcPts val="0"/>
              </a:spcBef>
              <a:spcAft>
                <a:spcPts val="0"/>
              </a:spcAft>
              <a:buClr>
                <a:schemeClr val="dk2"/>
              </a:buClr>
              <a:buSzPts val="1200"/>
              <a:buFont typeface="Arial"/>
              <a:buChar char="■"/>
              <a:defRPr/>
            </a:lvl6pPr>
            <a:lvl7pPr indent="-304800" lvl="6" marL="3200400">
              <a:spcBef>
                <a:spcPts val="0"/>
              </a:spcBef>
              <a:spcAft>
                <a:spcPts val="0"/>
              </a:spcAft>
              <a:buClr>
                <a:schemeClr val="dk2"/>
              </a:buClr>
              <a:buSzPts val="1200"/>
              <a:buFont typeface="Arial"/>
              <a:buChar char="●"/>
              <a:defRPr/>
            </a:lvl7pPr>
            <a:lvl8pPr indent="-304800" lvl="7" marL="3657600">
              <a:spcBef>
                <a:spcPts val="0"/>
              </a:spcBef>
              <a:spcAft>
                <a:spcPts val="0"/>
              </a:spcAft>
              <a:buClr>
                <a:schemeClr val="dk2"/>
              </a:buClr>
              <a:buSzPts val="1200"/>
              <a:buFont typeface="Arial"/>
              <a:buChar char="○"/>
              <a:defRPr/>
            </a:lvl8pPr>
            <a:lvl9pPr indent="-304800" lvl="8" marL="4114800">
              <a:spcBef>
                <a:spcPts val="0"/>
              </a:spcBef>
              <a:spcAft>
                <a:spcPts val="0"/>
              </a:spcAft>
              <a:buClr>
                <a:schemeClr val="dk2"/>
              </a:buClr>
              <a:buSzPts val="1200"/>
              <a:buFont typeface="Arial"/>
              <a:buChar char="■"/>
              <a:defRPr/>
            </a:lvl9pPr>
          </a:lstStyle>
          <a:p/>
        </p:txBody>
      </p:sp>
      <p:sp>
        <p:nvSpPr>
          <p:cNvPr id="18" name="Google Shape;1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2" name="Google Shape;22;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2"/>
        </a:solidFill>
      </p:bgPr>
    </p:bg>
    <p:spTree>
      <p:nvGrpSpPr>
        <p:cNvPr id="24" name="Shape 24"/>
        <p:cNvGrpSpPr/>
        <p:nvPr/>
      </p:nvGrpSpPr>
      <p:grpSpPr>
        <a:xfrm>
          <a:off x="0" y="0"/>
          <a:ext cx="0" cy="0"/>
          <a:chOff x="0" y="0"/>
          <a:chExt cx="0" cy="0"/>
        </a:xfrm>
      </p:grpSpPr>
      <p:sp>
        <p:nvSpPr>
          <p:cNvPr id="25" name="Google Shape;25;p6"/>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 name="Google Shape;26;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 name="Google Shape;29;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3" name="Google Shape;3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 name="Shape 34"/>
        <p:cNvGrpSpPr/>
        <p:nvPr/>
      </p:nvGrpSpPr>
      <p:grpSpPr>
        <a:xfrm>
          <a:off x="0" y="0"/>
          <a:ext cx="0" cy="0"/>
          <a:chOff x="0" y="0"/>
          <a:chExt cx="0" cy="0"/>
        </a:xfrm>
      </p:grpSpPr>
      <p:sp>
        <p:nvSpPr>
          <p:cNvPr id="35" name="Google Shape;35;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7" name="Google Shape;37;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 name="Google Shape;38;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 name="Google Shape;39;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sp>
        <p:nvSpPr>
          <p:cNvPr id="41" name="Google Shape;41;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200"/>
              <a:buNone/>
              <a:defRPr/>
            </a:lvl1pPr>
          </a:lstStyle>
          <a:p/>
        </p:txBody>
      </p:sp>
      <p:sp>
        <p:nvSpPr>
          <p:cNvPr id="42" name="Google Shape;4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445025"/>
            <a:ext cx="8229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1pPr>
            <a:lvl2pPr lvl="1">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9pPr>
          </a:lstStyle>
          <a:p/>
        </p:txBody>
      </p:sp>
      <p:sp>
        <p:nvSpPr>
          <p:cNvPr id="7" name="Google Shape;7;p1"/>
          <p:cNvSpPr txBox="1"/>
          <p:nvPr>
            <p:ph idx="1" type="body"/>
          </p:nvPr>
        </p:nvSpPr>
        <p:spPr>
          <a:xfrm>
            <a:off x="457200" y="1152475"/>
            <a:ext cx="8229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1pPr>
            <a:lvl2pPr indent="-304800" lvl="1" marL="91440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2pPr>
            <a:lvl3pPr indent="-304800" lvl="2" marL="137160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3pPr>
            <a:lvl4pPr indent="-304800" lvl="3" marL="182880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4pPr>
            <a:lvl5pPr indent="-304800" lvl="4" marL="228600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5pPr>
            <a:lvl6pPr indent="-304800" lvl="5" marL="274320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6pPr>
            <a:lvl7pPr indent="-304800" lvl="6" marL="320040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7pPr>
            <a:lvl8pPr indent="-304800" lvl="7" marL="365760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8pPr>
            <a:lvl9pPr indent="-304800" lvl="8" marL="411480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4.png"/><Relationship Id="rId6" Type="http://schemas.openxmlformats.org/officeDocument/2006/relationships/image" Target="../media/image21.png"/><Relationship Id="rId7"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9.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png"/><Relationship Id="rId4" Type="http://schemas.openxmlformats.org/officeDocument/2006/relationships/image" Target="../media/image31.png"/><Relationship Id="rId5" Type="http://schemas.openxmlformats.org/officeDocument/2006/relationships/image" Target="../media/image27.png"/><Relationship Id="rId6" Type="http://schemas.openxmlformats.org/officeDocument/2006/relationships/image" Target="../media/image32.png"/><Relationship Id="rId7" Type="http://schemas.openxmlformats.org/officeDocument/2006/relationships/image" Target="../media/image30.png"/><Relationship Id="rId8"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4.jp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8.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1.png"/><Relationship Id="rId5" Type="http://schemas.openxmlformats.org/officeDocument/2006/relationships/image" Target="../media/image8.png"/><Relationship Id="rId6" Type="http://schemas.openxmlformats.org/officeDocument/2006/relationships/image" Target="../media/image6.png"/><Relationship Id="rId7"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7.png"/><Relationship Id="rId5" Type="http://schemas.openxmlformats.org/officeDocument/2006/relationships/image" Target="../media/image15.png"/><Relationship Id="rId6" Type="http://schemas.openxmlformats.org/officeDocument/2006/relationships/image" Target="../media/image10.png"/><Relationship Id="rId7"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png"/><Relationship Id="rId4" Type="http://schemas.openxmlformats.org/officeDocument/2006/relationships/image" Target="../media/image23.png"/><Relationship Id="rId5" Type="http://schemas.openxmlformats.org/officeDocument/2006/relationships/image" Target="../media/image14.png"/><Relationship Id="rId6"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 name="Shape 52"/>
        <p:cNvGrpSpPr/>
        <p:nvPr/>
      </p:nvGrpSpPr>
      <p:grpSpPr>
        <a:xfrm>
          <a:off x="0" y="0"/>
          <a:ext cx="0" cy="0"/>
          <a:chOff x="0" y="0"/>
          <a:chExt cx="0" cy="0"/>
        </a:xfrm>
      </p:grpSpPr>
      <p:sp>
        <p:nvSpPr>
          <p:cNvPr id="53" name="Google Shape;53;p13"/>
          <p:cNvSpPr txBox="1"/>
          <p:nvPr>
            <p:ph type="ctrTitle"/>
          </p:nvPr>
        </p:nvSpPr>
        <p:spPr>
          <a:xfrm>
            <a:off x="457200" y="1480713"/>
            <a:ext cx="8229600" cy="174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Work Out App</a:t>
            </a:r>
            <a:endParaRPr/>
          </a:p>
        </p:txBody>
      </p:sp>
      <p:sp>
        <p:nvSpPr>
          <p:cNvPr id="54" name="Google Shape;54;p13"/>
          <p:cNvSpPr txBox="1"/>
          <p:nvPr>
            <p:ph idx="1" type="subTitle"/>
          </p:nvPr>
        </p:nvSpPr>
        <p:spPr>
          <a:xfrm>
            <a:off x="5208000" y="3091525"/>
            <a:ext cx="3478800" cy="55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accent6"/>
              </a:buClr>
              <a:buSzPts val="1100"/>
              <a:buFont typeface="Arial"/>
              <a:buNone/>
            </a:pPr>
            <a:r>
              <a:rPr lang="en"/>
              <a:t>Brought to you by</a:t>
            </a:r>
            <a:r>
              <a:rPr lang="en"/>
              <a:t>: Enrique Cuapio, Shirley Polanco,</a:t>
            </a:r>
            <a:r>
              <a:rPr lang="en"/>
              <a:t> Ana Leonardo, Ovis Delossantos, and </a:t>
            </a:r>
            <a:r>
              <a:rPr lang="en"/>
              <a:t>Crismery Mejia.</a:t>
            </a:r>
            <a:r>
              <a:rPr lang="en"/>
              <a:t> </a:t>
            </a:r>
            <a:endParaRPr/>
          </a:p>
        </p:txBody>
      </p:sp>
      <p:sp>
        <p:nvSpPr>
          <p:cNvPr id="55" name="Google Shape;55;p13"/>
          <p:cNvSpPr txBox="1"/>
          <p:nvPr/>
        </p:nvSpPr>
        <p:spPr>
          <a:xfrm>
            <a:off x="6865200" y="2774125"/>
            <a:ext cx="1821600" cy="415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500" u="sng">
                <a:solidFill>
                  <a:schemeClr val="dk1"/>
                </a:solidFill>
                <a:latin typeface="Roboto Condensed Light"/>
                <a:ea typeface="Roboto Condensed Light"/>
                <a:cs typeface="Roboto Condensed Light"/>
                <a:sym typeface="Roboto Condensed Light"/>
              </a:rPr>
              <a:t>CMP 430 Final Project</a:t>
            </a:r>
            <a:endParaRPr sz="1700" u="sng"/>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53"/>
                                        </p:tgtEl>
                                        <p:attrNameLst>
                                          <p:attrName>style.visibility</p:attrName>
                                        </p:attrNameLst>
                                      </p:cBhvr>
                                      <p:to>
                                        <p:strVal val="visible"/>
                                      </p:to>
                                    </p:set>
                                    <p:animEffect filter="fade" transition="in">
                                      <p:cBhvr>
                                        <p:cTn dur="400"/>
                                        <p:tgtEl>
                                          <p:spTgt spid="53"/>
                                        </p:tgtEl>
                                      </p:cBhvr>
                                    </p:animEffect>
                                  </p:childTnLst>
                                </p:cTn>
                              </p:par>
                            </p:childTnLst>
                          </p:cTn>
                        </p:par>
                        <p:par>
                          <p:cTn fill="hold">
                            <p:stCondLst>
                              <p:cond delay="400"/>
                            </p:stCondLst>
                            <p:childTnLst>
                              <p:par>
                                <p:cTn fill="hold" nodeType="afterEffect" presetClass="entr" presetID="2" presetSubtype="8">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additive="base">
                                        <p:cTn dur="500"/>
                                        <p:tgtEl>
                                          <p:spTgt spid="55"/>
                                        </p:tgtEl>
                                        <p:attrNameLst>
                                          <p:attrName>ppt_x</p:attrName>
                                        </p:attrNameLst>
                                      </p:cBhvr>
                                      <p:tavLst>
                                        <p:tav fmla="" tm="0">
                                          <p:val>
                                            <p:strVal val="#ppt_x-1"/>
                                          </p:val>
                                        </p:tav>
                                        <p:tav fmla="" tm="100000">
                                          <p:val>
                                            <p:strVal val="#ppt_x"/>
                                          </p:val>
                                        </p:tav>
                                      </p:tavLst>
                                    </p:anim>
                                  </p:childTnLst>
                                </p:cTn>
                              </p:par>
                            </p:childTnLst>
                          </p:cTn>
                        </p:par>
                        <p:par>
                          <p:cTn fill="hold">
                            <p:stCondLst>
                              <p:cond delay="900"/>
                            </p:stCondLst>
                            <p:childTnLst>
                              <p:par>
                                <p:cTn fill="hold" nodeType="afterEffect" presetClass="entr" presetID="23" presetSubtype="16">
                                  <p:stCondLst>
                                    <p:cond delay="0"/>
                                  </p:stCondLst>
                                  <p:childTnLst>
                                    <p:set>
                                      <p:cBhvr>
                                        <p:cTn dur="1" fill="hold">
                                          <p:stCondLst>
                                            <p:cond delay="0"/>
                                          </p:stCondLst>
                                        </p:cTn>
                                        <p:tgtEl>
                                          <p:spTgt spid="54"/>
                                        </p:tgtEl>
                                        <p:attrNameLst>
                                          <p:attrName>style.visibility</p:attrName>
                                        </p:attrNameLst>
                                      </p:cBhvr>
                                      <p:to>
                                        <p:strVal val="visible"/>
                                      </p:to>
                                    </p:set>
                                    <p:anim calcmode="lin" valueType="num">
                                      <p:cBhvr additive="base">
                                        <p:cTn dur="500"/>
                                        <p:tgtEl>
                                          <p:spTgt spid="54"/>
                                        </p:tgtEl>
                                        <p:attrNameLst>
                                          <p:attrName>ppt_w</p:attrName>
                                        </p:attrNameLst>
                                      </p:cBhvr>
                                      <p:tavLst>
                                        <p:tav fmla="" tm="0">
                                          <p:val>
                                            <p:strVal val="0"/>
                                          </p:val>
                                        </p:tav>
                                        <p:tav fmla="" tm="100000">
                                          <p:val>
                                            <p:strVal val="#ppt_w"/>
                                          </p:val>
                                        </p:tav>
                                      </p:tavLst>
                                    </p:anim>
                                    <p:anim calcmode="lin" valueType="num">
                                      <p:cBhvr additive="base">
                                        <p:cTn dur="500"/>
                                        <p:tgtEl>
                                          <p:spTgt spid="54"/>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6" name="Shape 126"/>
        <p:cNvGrpSpPr/>
        <p:nvPr/>
      </p:nvGrpSpPr>
      <p:grpSpPr>
        <a:xfrm>
          <a:off x="0" y="0"/>
          <a:ext cx="0" cy="0"/>
          <a:chOff x="0" y="0"/>
          <a:chExt cx="0" cy="0"/>
        </a:xfrm>
      </p:grpSpPr>
      <p:sp>
        <p:nvSpPr>
          <p:cNvPr id="127" name="Google Shape;127;p22"/>
          <p:cNvSpPr txBox="1"/>
          <p:nvPr>
            <p:ph type="title"/>
          </p:nvPr>
        </p:nvSpPr>
        <p:spPr>
          <a:xfrm>
            <a:off x="457200" y="0"/>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accent6"/>
              </a:buClr>
              <a:buSzPts val="1100"/>
              <a:buFont typeface="Arial"/>
              <a:buNone/>
            </a:pPr>
            <a:r>
              <a:rPr lang="en"/>
              <a:t>Arm Exercises- Shirley</a:t>
            </a:r>
            <a:endParaRPr/>
          </a:p>
          <a:p>
            <a:pPr indent="0" lvl="0" marL="0" rtl="0" algn="ctr">
              <a:spcBef>
                <a:spcPts val="0"/>
              </a:spcBef>
              <a:spcAft>
                <a:spcPts val="0"/>
              </a:spcAft>
              <a:buClr>
                <a:schemeClr val="accent6"/>
              </a:buClr>
              <a:buSzPts val="1100"/>
              <a:buFont typeface="Arial"/>
              <a:buNone/>
            </a:pPr>
            <a:r>
              <a:t/>
            </a:r>
            <a:endParaRPr/>
          </a:p>
        </p:txBody>
      </p:sp>
      <p:pic>
        <p:nvPicPr>
          <p:cNvPr id="128" name="Google Shape;128;p22"/>
          <p:cNvPicPr preferRelativeResize="0"/>
          <p:nvPr/>
        </p:nvPicPr>
        <p:blipFill>
          <a:blip r:embed="rId4">
            <a:alphaModFix/>
          </a:blip>
          <a:stretch>
            <a:fillRect/>
          </a:stretch>
        </p:blipFill>
        <p:spPr>
          <a:xfrm>
            <a:off x="0" y="1043625"/>
            <a:ext cx="1925850" cy="3612775"/>
          </a:xfrm>
          <a:prstGeom prst="rect">
            <a:avLst/>
          </a:prstGeom>
          <a:noFill/>
          <a:ln>
            <a:noFill/>
          </a:ln>
        </p:spPr>
      </p:pic>
      <p:pic>
        <p:nvPicPr>
          <p:cNvPr id="129" name="Google Shape;129;p22"/>
          <p:cNvPicPr preferRelativeResize="0"/>
          <p:nvPr/>
        </p:nvPicPr>
        <p:blipFill>
          <a:blip r:embed="rId5">
            <a:alphaModFix/>
          </a:blip>
          <a:stretch>
            <a:fillRect/>
          </a:stretch>
        </p:blipFill>
        <p:spPr>
          <a:xfrm>
            <a:off x="1925850" y="1043625"/>
            <a:ext cx="1987664" cy="3612774"/>
          </a:xfrm>
          <a:prstGeom prst="rect">
            <a:avLst/>
          </a:prstGeom>
          <a:noFill/>
          <a:ln>
            <a:noFill/>
          </a:ln>
        </p:spPr>
      </p:pic>
      <p:sp>
        <p:nvSpPr>
          <p:cNvPr id="130" name="Google Shape;130;p22"/>
          <p:cNvSpPr txBox="1"/>
          <p:nvPr/>
        </p:nvSpPr>
        <p:spPr>
          <a:xfrm>
            <a:off x="7025700" y="265475"/>
            <a:ext cx="2118300" cy="48300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Implemented</a:t>
            </a:r>
            <a:r>
              <a:rPr b="1" lang="en" sz="1200">
                <a:solidFill>
                  <a:schemeClr val="dk1"/>
                </a:solidFill>
                <a:latin typeface="Roboto Condensed"/>
                <a:ea typeface="Roboto Condensed"/>
                <a:cs typeface="Roboto Condensed"/>
                <a:sym typeface="Roboto Condensed"/>
              </a:rPr>
              <a:t> Recyclerview</a:t>
            </a:r>
            <a:r>
              <a:rPr lang="en" sz="1200">
                <a:solidFill>
                  <a:schemeClr val="dk1"/>
                </a:solidFill>
                <a:latin typeface="Roboto Condensed Light"/>
                <a:ea typeface="Roboto Condensed Light"/>
                <a:cs typeface="Roboto Condensed Light"/>
                <a:sym typeface="Roboto Condensed Light"/>
              </a:rPr>
              <a:t> and put in arm workouts. </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Displayed exercise information as well as </a:t>
            </a:r>
            <a:r>
              <a:rPr b="1" lang="en" sz="1200">
                <a:solidFill>
                  <a:schemeClr val="dk1"/>
                </a:solidFill>
                <a:latin typeface="Roboto Condensed"/>
                <a:ea typeface="Roboto Condensed"/>
                <a:cs typeface="Roboto Condensed"/>
                <a:sym typeface="Roboto Condensed"/>
              </a:rPr>
              <a:t>difficulty, reps, description, and youtube link.</a:t>
            </a:r>
            <a:endParaRPr b="1" sz="1200">
              <a:solidFill>
                <a:schemeClr val="dk1"/>
              </a:solidFill>
              <a:latin typeface="Roboto Condensed"/>
              <a:ea typeface="Roboto Condensed"/>
              <a:cs typeface="Roboto Condensed"/>
              <a:sym typeface="Roboto Condensed"/>
            </a:endParaRPr>
          </a:p>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Set up </a:t>
            </a:r>
            <a:r>
              <a:rPr b="1" lang="en" sz="1200">
                <a:solidFill>
                  <a:schemeClr val="dk1"/>
                </a:solidFill>
                <a:latin typeface="Roboto Condensed"/>
                <a:ea typeface="Roboto Condensed"/>
                <a:cs typeface="Roboto Condensed"/>
                <a:sym typeface="Roboto Condensed"/>
              </a:rPr>
              <a:t>Recycler adapter</a:t>
            </a:r>
            <a:r>
              <a:rPr lang="en" sz="1200">
                <a:solidFill>
                  <a:schemeClr val="dk1"/>
                </a:solidFill>
                <a:latin typeface="Roboto Condensed Light"/>
                <a:ea typeface="Roboto Condensed Light"/>
                <a:cs typeface="Roboto Condensed Light"/>
                <a:sym typeface="Roboto Condensed Light"/>
              </a:rPr>
              <a:t> to take in multiple String Arrays and multiple arm exercise objects.</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Created an </a:t>
            </a:r>
            <a:r>
              <a:rPr b="1" lang="en" sz="1200">
                <a:solidFill>
                  <a:schemeClr val="dk1"/>
                </a:solidFill>
                <a:latin typeface="Roboto Condensed"/>
                <a:ea typeface="Roboto Condensed"/>
                <a:cs typeface="Roboto Condensed"/>
                <a:sym typeface="Roboto Condensed"/>
              </a:rPr>
              <a:t>onLongClickListener</a:t>
            </a:r>
            <a:r>
              <a:rPr lang="en" sz="1200">
                <a:solidFill>
                  <a:schemeClr val="dk1"/>
                </a:solidFill>
                <a:latin typeface="Roboto Condensed Light"/>
                <a:ea typeface="Roboto Condensed Light"/>
                <a:cs typeface="Roboto Condensed Light"/>
                <a:sym typeface="Roboto Condensed Light"/>
              </a:rPr>
              <a:t> so that when finished with a workout, it can be removed.</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Created a clickable youtube link that sends you to a video that shows you the workout and how to perform it.</a:t>
            </a:r>
            <a:endParaRPr sz="1200">
              <a:solidFill>
                <a:schemeClr val="dk1"/>
              </a:solidFill>
              <a:latin typeface="Roboto Condensed Light"/>
              <a:ea typeface="Roboto Condensed Light"/>
              <a:cs typeface="Roboto Condensed Light"/>
              <a:sym typeface="Roboto Condensed Light"/>
            </a:endParaRPr>
          </a:p>
        </p:txBody>
      </p:sp>
      <p:pic>
        <p:nvPicPr>
          <p:cNvPr id="131" name="Google Shape;131;p22"/>
          <p:cNvPicPr preferRelativeResize="0"/>
          <p:nvPr/>
        </p:nvPicPr>
        <p:blipFill>
          <a:blip r:embed="rId6">
            <a:alphaModFix/>
          </a:blip>
          <a:stretch>
            <a:fillRect/>
          </a:stretch>
        </p:blipFill>
        <p:spPr>
          <a:xfrm>
            <a:off x="3957775" y="1043625"/>
            <a:ext cx="3360752" cy="1869375"/>
          </a:xfrm>
          <a:prstGeom prst="rect">
            <a:avLst/>
          </a:prstGeom>
          <a:noFill/>
          <a:ln>
            <a:noFill/>
          </a:ln>
        </p:spPr>
      </p:pic>
      <p:pic>
        <p:nvPicPr>
          <p:cNvPr id="132" name="Google Shape;132;p22"/>
          <p:cNvPicPr preferRelativeResize="0"/>
          <p:nvPr/>
        </p:nvPicPr>
        <p:blipFill>
          <a:blip r:embed="rId7">
            <a:alphaModFix/>
          </a:blip>
          <a:stretch>
            <a:fillRect/>
          </a:stretch>
        </p:blipFill>
        <p:spPr>
          <a:xfrm>
            <a:off x="3957775" y="3067875"/>
            <a:ext cx="3360750" cy="15885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P</a:t>
            </a:r>
            <a:r>
              <a:rPr lang="en"/>
              <a:t>roud Accomplishments</a:t>
            </a:r>
            <a:endParaRPr/>
          </a:p>
        </p:txBody>
      </p:sp>
      <p:sp>
        <p:nvSpPr>
          <p:cNvPr id="138" name="Google Shape;138;p23"/>
          <p:cNvSpPr txBox="1"/>
          <p:nvPr>
            <p:ph idx="1" type="body"/>
          </p:nvPr>
        </p:nvSpPr>
        <p:spPr>
          <a:xfrm>
            <a:off x="457200" y="1152475"/>
            <a:ext cx="8229600" cy="3990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b="1" lang="en" sz="1600"/>
              <a:t>Being able to make compromises </a:t>
            </a:r>
            <a:r>
              <a:rPr lang="en" sz="1600"/>
              <a:t>(while working in a group, we had to make many decisions, which led to a lot of disagreements, but in the end, we were able to make the decisions that would benefit this team the most and satisfy everyone).</a:t>
            </a:r>
            <a:endParaRPr sz="1600"/>
          </a:p>
          <a:p>
            <a:pPr indent="-330200" lvl="0" marL="457200" rtl="0" algn="l">
              <a:spcBef>
                <a:spcPts val="0"/>
              </a:spcBef>
              <a:spcAft>
                <a:spcPts val="0"/>
              </a:spcAft>
              <a:buSzPts val="1600"/>
              <a:buChar char="❏"/>
            </a:pPr>
            <a:r>
              <a:rPr b="1" lang="en" sz="1600"/>
              <a:t>Time management </a:t>
            </a:r>
            <a:r>
              <a:rPr lang="en" sz="1600"/>
              <a:t>(since this is a summer course, the work needs to be fulfilled at a much faster pace which meant that we needed to manage our time to the best of our ability and select times outside of class when we were all able to meet on zoom to work on this project in order to be able to complete it). </a:t>
            </a:r>
            <a:endParaRPr sz="1600"/>
          </a:p>
          <a:p>
            <a:pPr indent="-330200" lvl="0" marL="457200" rtl="0" algn="l">
              <a:spcBef>
                <a:spcPts val="0"/>
              </a:spcBef>
              <a:spcAft>
                <a:spcPts val="0"/>
              </a:spcAft>
              <a:buSzPts val="1600"/>
              <a:buChar char="❏"/>
            </a:pPr>
            <a:r>
              <a:rPr b="1" lang="en" sz="1600"/>
              <a:t>Being able to combine all of our individual work together </a:t>
            </a:r>
            <a:r>
              <a:rPr lang="en" sz="1600"/>
              <a:t>(in the process of combining our work, bugs started to occur that needed to be fixed in order for our app to be able to run).</a:t>
            </a:r>
            <a:endParaRPr sz="1600"/>
          </a:p>
          <a:p>
            <a:pPr indent="-330200" lvl="0" marL="457200" rtl="0" algn="l">
              <a:spcBef>
                <a:spcPts val="0"/>
              </a:spcBef>
              <a:spcAft>
                <a:spcPts val="0"/>
              </a:spcAft>
              <a:buSzPts val="1600"/>
              <a:buChar char="❏"/>
            </a:pPr>
            <a:r>
              <a:rPr b="1" lang="en" sz="1600"/>
              <a:t>Being able to communicate efficiently </a:t>
            </a:r>
            <a:r>
              <a:rPr lang="en" sz="1600"/>
              <a:t>(to make sure that everyone is on the same page and understands their responsibilities in the group).</a:t>
            </a:r>
            <a:endParaRPr sz="1600"/>
          </a:p>
          <a:p>
            <a:pPr indent="-330200" lvl="0" marL="457200" rtl="0" algn="l">
              <a:spcBef>
                <a:spcPts val="0"/>
              </a:spcBef>
              <a:spcAft>
                <a:spcPts val="0"/>
              </a:spcAft>
              <a:buSzPts val="1600"/>
              <a:buChar char="❏"/>
            </a:pPr>
            <a:r>
              <a:rPr b="1" lang="en" sz="1600"/>
              <a:t>Determination (</a:t>
            </a:r>
            <a:r>
              <a:rPr lang="en" sz="1600"/>
              <a:t>since we all had to push each other through obstacles that were encountered and not give up no matter how frustrating it became at times).</a:t>
            </a:r>
            <a:endParaRPr sz="1600"/>
          </a:p>
          <a:p>
            <a:pPr indent="0" lvl="0" marL="457200" rtl="0" algn="l">
              <a:spcBef>
                <a:spcPts val="0"/>
              </a:spcBef>
              <a:spcAft>
                <a:spcPts val="1600"/>
              </a:spcAft>
              <a:buNone/>
            </a:pPr>
            <a:r>
              <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accent6"/>
              </a:buClr>
              <a:buSzPts val="1100"/>
              <a:buFont typeface="Arial"/>
              <a:buNone/>
            </a:pPr>
            <a:r>
              <a:rPr lang="en"/>
              <a:t>Challenges</a:t>
            </a:r>
            <a:endParaRPr/>
          </a:p>
          <a:p>
            <a:pPr indent="0" lvl="0" marL="0" rtl="0" algn="ctr">
              <a:spcBef>
                <a:spcPts val="0"/>
              </a:spcBef>
              <a:spcAft>
                <a:spcPts val="0"/>
              </a:spcAft>
              <a:buNone/>
            </a:pPr>
            <a:r>
              <a:t/>
            </a:r>
            <a:endParaRPr/>
          </a:p>
        </p:txBody>
      </p:sp>
      <p:sp>
        <p:nvSpPr>
          <p:cNvPr id="144" name="Google Shape;144;p24"/>
          <p:cNvSpPr txBox="1"/>
          <p:nvPr>
            <p:ph idx="1" type="body"/>
          </p:nvPr>
        </p:nvSpPr>
        <p:spPr>
          <a:xfrm>
            <a:off x="739975" y="1069000"/>
            <a:ext cx="7947000" cy="32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Condensed Light"/>
                <a:ea typeface="Roboto Condensed Light"/>
                <a:cs typeface="Roboto Condensed Light"/>
                <a:sym typeface="Roboto Condensed Light"/>
              </a:rPr>
              <a:t>Some of the challenges we faced during this project were towards the end. These included but are not limited to:</a:t>
            </a:r>
            <a:endParaRPr>
              <a:latin typeface="Roboto Condensed Light"/>
              <a:ea typeface="Roboto Condensed Light"/>
              <a:cs typeface="Roboto Condensed Light"/>
              <a:sym typeface="Roboto Condensed Light"/>
            </a:endParaRPr>
          </a:p>
          <a:p>
            <a:pPr indent="-304800" lvl="0" marL="457200" rtl="0" algn="l">
              <a:spcBef>
                <a:spcPts val="1600"/>
              </a:spcBef>
              <a:spcAft>
                <a:spcPts val="0"/>
              </a:spcAft>
              <a:buSzPts val="1200"/>
              <a:buFont typeface="Roboto Condensed Light"/>
              <a:buChar char="●"/>
            </a:pPr>
            <a:r>
              <a:rPr lang="en">
                <a:latin typeface="Roboto Condensed Light"/>
                <a:ea typeface="Roboto Condensed Light"/>
                <a:cs typeface="Roboto Condensed Light"/>
                <a:sym typeface="Roboto Condensed Light"/>
              </a:rPr>
              <a:t>Although we had individual flaws, this entire project consisted of learning and research in order to fit and check off the criteria points. For example, Ovis had to learn how to use a database in order to create our login feature. We each had to learn how to do certain layouts that would facilitate the users experience, etc).</a:t>
            </a:r>
            <a:endParaRPr>
              <a:latin typeface="Roboto Condensed Light"/>
              <a:ea typeface="Roboto Condensed Light"/>
              <a:cs typeface="Roboto Condensed Light"/>
              <a:sym typeface="Roboto Condensed Light"/>
            </a:endParaRPr>
          </a:p>
          <a:p>
            <a:pPr indent="-304800" lvl="0" marL="457200" rtl="0" algn="l">
              <a:spcBef>
                <a:spcPts val="0"/>
              </a:spcBef>
              <a:spcAft>
                <a:spcPts val="0"/>
              </a:spcAft>
              <a:buSzPts val="1200"/>
              <a:buFont typeface="Roboto Condensed Light"/>
              <a:buChar char="●"/>
            </a:pPr>
            <a:r>
              <a:rPr lang="en">
                <a:latin typeface="Roboto Condensed Light"/>
                <a:ea typeface="Roboto Condensed Light"/>
                <a:cs typeface="Roboto Condensed Light"/>
                <a:sym typeface="Roboto Condensed Light"/>
              </a:rPr>
              <a:t>We had a hard time sharing our individual code and even once we established github as our main source of sharing, we still had to make sure all our file names were formatted correctly. </a:t>
            </a:r>
            <a:endParaRPr>
              <a:latin typeface="Roboto Condensed Light"/>
              <a:ea typeface="Roboto Condensed Light"/>
              <a:cs typeface="Roboto Condensed Light"/>
              <a:sym typeface="Roboto Condensed Light"/>
            </a:endParaRPr>
          </a:p>
          <a:p>
            <a:pPr indent="-304800" lvl="0" marL="457200" rtl="0" algn="l">
              <a:spcBef>
                <a:spcPts val="0"/>
              </a:spcBef>
              <a:spcAft>
                <a:spcPts val="0"/>
              </a:spcAft>
              <a:buSzPts val="1200"/>
              <a:buFont typeface="Roboto Condensed Light"/>
              <a:buChar char="●"/>
            </a:pPr>
            <a:r>
              <a:rPr lang="en">
                <a:latin typeface="Roboto Condensed Light"/>
                <a:ea typeface="Roboto Condensed Light"/>
                <a:cs typeface="Roboto Condensed Light"/>
                <a:sym typeface="Roboto Condensed Light"/>
              </a:rPr>
              <a:t>We had to run our project an infinity amount of times when any small modification was done, which cause sometimes our project to crash. </a:t>
            </a:r>
            <a:endParaRPr>
              <a:latin typeface="Roboto Condensed Light"/>
              <a:ea typeface="Roboto Condensed Light"/>
              <a:cs typeface="Roboto Condensed Light"/>
              <a:sym typeface="Roboto Condensed Light"/>
            </a:endParaRPr>
          </a:p>
          <a:p>
            <a:pPr indent="-304800" lvl="0" marL="457200" rtl="0" algn="l">
              <a:spcBef>
                <a:spcPts val="0"/>
              </a:spcBef>
              <a:spcAft>
                <a:spcPts val="0"/>
              </a:spcAft>
              <a:buSzPts val="1200"/>
              <a:buFont typeface="Roboto Condensed Light"/>
              <a:buChar char="●"/>
            </a:pPr>
            <a:r>
              <a:rPr lang="en">
                <a:latin typeface="Roboto Condensed Light"/>
                <a:ea typeface="Roboto Condensed Light"/>
                <a:cs typeface="Roboto Condensed Light"/>
                <a:sym typeface="Roboto Condensed Light"/>
              </a:rPr>
              <a:t>We were learning while constructing this project, meaning we had Mini projects due at the same time. This caused our project to perhaps not be up to our own standards as time was not on our side.</a:t>
            </a:r>
            <a:endParaRPr>
              <a:latin typeface="Roboto Condensed Light"/>
              <a:ea typeface="Roboto Condensed Light"/>
              <a:cs typeface="Roboto Condensed Light"/>
              <a:sym typeface="Roboto Condensed Light"/>
            </a:endParaRPr>
          </a:p>
          <a:p>
            <a:pPr indent="-304800" lvl="0" marL="457200" rtl="0" algn="l">
              <a:spcBef>
                <a:spcPts val="0"/>
              </a:spcBef>
              <a:spcAft>
                <a:spcPts val="0"/>
              </a:spcAft>
              <a:buSzPts val="1200"/>
              <a:buFont typeface="Roboto Condensed Light"/>
              <a:buChar char="●"/>
            </a:pPr>
            <a:r>
              <a:rPr lang="en">
                <a:latin typeface="Roboto Condensed Light"/>
                <a:ea typeface="Roboto Condensed Light"/>
                <a:cs typeface="Roboto Condensed Light"/>
                <a:sym typeface="Roboto Condensed Light"/>
              </a:rPr>
              <a:t>We had to make our project look and check every criteria point which sometimes we missed and had to go back to retweak our code. Being that Ovis was the one running our project we had to explain and guide him on the files he was to change. </a:t>
            </a:r>
            <a:endParaRPr>
              <a:latin typeface="Roboto Condensed Light"/>
              <a:ea typeface="Roboto Condensed Light"/>
              <a:cs typeface="Roboto Condensed Light"/>
              <a:sym typeface="Roboto Condensed Light"/>
            </a:endParaRPr>
          </a:p>
          <a:p>
            <a:pPr indent="-304800" lvl="0" marL="457200" rtl="0" algn="l">
              <a:spcBef>
                <a:spcPts val="0"/>
              </a:spcBef>
              <a:spcAft>
                <a:spcPts val="0"/>
              </a:spcAft>
              <a:buSzPts val="1200"/>
              <a:buFont typeface="Roboto Condensed Light"/>
              <a:buChar char="●"/>
            </a:pPr>
            <a:r>
              <a:rPr lang="en">
                <a:latin typeface="Roboto Condensed Light"/>
                <a:ea typeface="Roboto Condensed Light"/>
                <a:cs typeface="Roboto Condensed Light"/>
                <a:sym typeface="Roboto Condensed Light"/>
              </a:rPr>
              <a:t>We had to record our presentation and record our individual slides in order to fit a certain time mark (1 minute per persons slides). In other words, we had to prepare for our presentation which led to us reunited outside of class time. </a:t>
            </a:r>
            <a:endParaRPr>
              <a:latin typeface="Roboto Condensed Light"/>
              <a:ea typeface="Roboto Condensed Light"/>
              <a:cs typeface="Roboto Condensed Light"/>
              <a:sym typeface="Roboto Condensed Light"/>
            </a:endParaRPr>
          </a:p>
        </p:txBody>
      </p:sp>
      <p:sp>
        <p:nvSpPr>
          <p:cNvPr id="145" name="Google Shape;145;p24"/>
          <p:cNvSpPr txBox="1"/>
          <p:nvPr/>
        </p:nvSpPr>
        <p:spPr>
          <a:xfrm>
            <a:off x="167375" y="4495350"/>
            <a:ext cx="61401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200">
                <a:solidFill>
                  <a:schemeClr val="dk1"/>
                </a:solidFill>
                <a:latin typeface="Roboto Condensed Light"/>
                <a:ea typeface="Roboto Condensed Light"/>
                <a:cs typeface="Roboto Condensed Light"/>
                <a:sym typeface="Roboto Condensed Light"/>
              </a:rPr>
              <a:t>Overall, we had a group of 5 very intelligent beings who were very committed which facilitated all of these challenges faced. Thank You!</a:t>
            </a:r>
            <a:endParaRPr/>
          </a:p>
        </p:txBody>
      </p:sp>
      <p:pic>
        <p:nvPicPr>
          <p:cNvPr id="146" name="Google Shape;146;p24"/>
          <p:cNvPicPr preferRelativeResize="0"/>
          <p:nvPr/>
        </p:nvPicPr>
        <p:blipFill>
          <a:blip r:embed="rId3">
            <a:alphaModFix/>
          </a:blip>
          <a:stretch>
            <a:fillRect/>
          </a:stretch>
        </p:blipFill>
        <p:spPr>
          <a:xfrm>
            <a:off x="6606193" y="4325200"/>
            <a:ext cx="1100732" cy="802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500"/>
                                        <p:tgtEl>
                                          <p:spTgt spid="143"/>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500"/>
                                        <p:tgtEl>
                                          <p:spTgt spid="144"/>
                                        </p:tgtEl>
                                      </p:cBhvr>
                                    </p:animEffect>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145"/>
                                        </p:tgtEl>
                                        <p:attrNameLst>
                                          <p:attrName>style.visibility</p:attrName>
                                        </p:attrNameLst>
                                      </p:cBhvr>
                                      <p:to>
                                        <p:strVal val="visible"/>
                                      </p:to>
                                    </p:set>
                                    <p:anim calcmode="lin" valueType="num">
                                      <p:cBhvr additive="base">
                                        <p:cTn dur="1000"/>
                                        <p:tgtEl>
                                          <p:spTgt spid="145"/>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0" name="Shape 150"/>
        <p:cNvGrpSpPr/>
        <p:nvPr/>
      </p:nvGrpSpPr>
      <p:grpSpPr>
        <a:xfrm>
          <a:off x="0" y="0"/>
          <a:ext cx="0" cy="0"/>
          <a:chOff x="0" y="0"/>
          <a:chExt cx="0" cy="0"/>
        </a:xfrm>
      </p:grpSpPr>
      <p:sp>
        <p:nvSpPr>
          <p:cNvPr id="151" name="Google Shape;151;p25"/>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Lessons Learned</a:t>
            </a:r>
            <a:endParaRPr/>
          </a:p>
          <a:p>
            <a:pPr indent="0" lvl="0" marL="0" rtl="0" algn="ctr">
              <a:spcBef>
                <a:spcPts val="0"/>
              </a:spcBef>
              <a:spcAft>
                <a:spcPts val="0"/>
              </a:spcAft>
              <a:buClr>
                <a:schemeClr val="accent6"/>
              </a:buClr>
              <a:buSzPts val="1100"/>
              <a:buFont typeface="Arial"/>
              <a:buNone/>
            </a:pPr>
            <a:r>
              <a:t/>
            </a:r>
            <a:endParaRPr/>
          </a:p>
        </p:txBody>
      </p:sp>
      <p:pic>
        <p:nvPicPr>
          <p:cNvPr id="152" name="Google Shape;152;p25"/>
          <p:cNvPicPr preferRelativeResize="0"/>
          <p:nvPr/>
        </p:nvPicPr>
        <p:blipFill>
          <a:blip r:embed="rId4">
            <a:alphaModFix/>
          </a:blip>
          <a:stretch>
            <a:fillRect/>
          </a:stretch>
        </p:blipFill>
        <p:spPr>
          <a:xfrm>
            <a:off x="0" y="1128300"/>
            <a:ext cx="6708552" cy="3485300"/>
          </a:xfrm>
          <a:prstGeom prst="rect">
            <a:avLst/>
          </a:prstGeom>
          <a:noFill/>
          <a:ln>
            <a:noFill/>
          </a:ln>
        </p:spPr>
      </p:pic>
      <p:sp>
        <p:nvSpPr>
          <p:cNvPr id="153" name="Google Shape;153;p25"/>
          <p:cNvSpPr txBox="1"/>
          <p:nvPr/>
        </p:nvSpPr>
        <p:spPr>
          <a:xfrm>
            <a:off x="6806200" y="1603350"/>
            <a:ext cx="2046300" cy="22812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FireBase is a great tool to use.</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Great template to use if someone wants to create their own app that needs verification </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Analytics that FireBase provides</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So much still left to understand</a:t>
            </a:r>
            <a:endParaRPr sz="1200">
              <a:solidFill>
                <a:schemeClr val="dk1"/>
              </a:solidFill>
              <a:latin typeface="Roboto Condensed Light"/>
              <a:ea typeface="Roboto Condensed Light"/>
              <a:cs typeface="Roboto Condensed Light"/>
              <a:sym typeface="Roboto Condensed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7" name="Shape 157"/>
        <p:cNvGrpSpPr/>
        <p:nvPr/>
      </p:nvGrpSpPr>
      <p:grpSpPr>
        <a:xfrm>
          <a:off x="0" y="0"/>
          <a:ext cx="0" cy="0"/>
          <a:chOff x="0" y="0"/>
          <a:chExt cx="0" cy="0"/>
        </a:xfrm>
      </p:grpSpPr>
      <p:sp>
        <p:nvSpPr>
          <p:cNvPr id="158" name="Google Shape;158;p26"/>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accent6"/>
              </a:buClr>
              <a:buSzPts val="1100"/>
              <a:buFont typeface="Arial"/>
              <a:buNone/>
            </a:pPr>
            <a:r>
              <a:rPr lang="en"/>
              <a:t>Clarity of Hindsight</a:t>
            </a:r>
            <a:endParaRPr/>
          </a:p>
          <a:p>
            <a:pPr indent="0" lvl="0" marL="0" rtl="0" algn="ctr">
              <a:spcBef>
                <a:spcPts val="0"/>
              </a:spcBef>
              <a:spcAft>
                <a:spcPts val="0"/>
              </a:spcAft>
              <a:buClr>
                <a:schemeClr val="accent6"/>
              </a:buClr>
              <a:buSzPts val="1100"/>
              <a:buFont typeface="Arial"/>
              <a:buNone/>
            </a:pPr>
            <a:r>
              <a:t/>
            </a:r>
            <a:endParaRPr/>
          </a:p>
        </p:txBody>
      </p:sp>
      <p:pic>
        <p:nvPicPr>
          <p:cNvPr id="159" name="Google Shape;159;p26"/>
          <p:cNvPicPr preferRelativeResize="0"/>
          <p:nvPr/>
        </p:nvPicPr>
        <p:blipFill>
          <a:blip r:embed="rId4">
            <a:alphaModFix/>
          </a:blip>
          <a:stretch>
            <a:fillRect/>
          </a:stretch>
        </p:blipFill>
        <p:spPr>
          <a:xfrm>
            <a:off x="697701" y="610425"/>
            <a:ext cx="1394575" cy="3029576"/>
          </a:xfrm>
          <a:prstGeom prst="rect">
            <a:avLst/>
          </a:prstGeom>
          <a:noFill/>
          <a:ln>
            <a:noFill/>
          </a:ln>
        </p:spPr>
      </p:pic>
      <p:pic>
        <p:nvPicPr>
          <p:cNvPr id="160" name="Google Shape;160;p26"/>
          <p:cNvPicPr preferRelativeResize="0"/>
          <p:nvPr/>
        </p:nvPicPr>
        <p:blipFill>
          <a:blip r:embed="rId5">
            <a:alphaModFix/>
          </a:blip>
          <a:stretch>
            <a:fillRect/>
          </a:stretch>
        </p:blipFill>
        <p:spPr>
          <a:xfrm>
            <a:off x="6652351" y="3955500"/>
            <a:ext cx="1468325" cy="1188000"/>
          </a:xfrm>
          <a:prstGeom prst="rect">
            <a:avLst/>
          </a:prstGeom>
          <a:noFill/>
          <a:ln>
            <a:noFill/>
          </a:ln>
        </p:spPr>
      </p:pic>
      <p:pic>
        <p:nvPicPr>
          <p:cNvPr id="161" name="Google Shape;161;p26"/>
          <p:cNvPicPr preferRelativeResize="0"/>
          <p:nvPr/>
        </p:nvPicPr>
        <p:blipFill>
          <a:blip r:embed="rId6">
            <a:alphaModFix/>
          </a:blip>
          <a:stretch>
            <a:fillRect/>
          </a:stretch>
        </p:blipFill>
        <p:spPr>
          <a:xfrm>
            <a:off x="3183839" y="1333900"/>
            <a:ext cx="2450703" cy="3127200"/>
          </a:xfrm>
          <a:prstGeom prst="rect">
            <a:avLst/>
          </a:prstGeom>
          <a:noFill/>
          <a:ln>
            <a:noFill/>
          </a:ln>
        </p:spPr>
      </p:pic>
      <p:pic>
        <p:nvPicPr>
          <p:cNvPr id="162" name="Google Shape;162;p26"/>
          <p:cNvPicPr preferRelativeResize="0"/>
          <p:nvPr/>
        </p:nvPicPr>
        <p:blipFill>
          <a:blip r:embed="rId7">
            <a:alphaModFix/>
          </a:blip>
          <a:stretch>
            <a:fillRect/>
          </a:stretch>
        </p:blipFill>
        <p:spPr>
          <a:xfrm>
            <a:off x="6726100" y="610425"/>
            <a:ext cx="1394574" cy="2968125"/>
          </a:xfrm>
          <a:prstGeom prst="rect">
            <a:avLst/>
          </a:prstGeom>
          <a:noFill/>
          <a:ln>
            <a:noFill/>
          </a:ln>
        </p:spPr>
      </p:pic>
      <p:sp>
        <p:nvSpPr>
          <p:cNvPr id="163" name="Google Shape;163;p26"/>
          <p:cNvSpPr txBox="1"/>
          <p:nvPr/>
        </p:nvSpPr>
        <p:spPr>
          <a:xfrm>
            <a:off x="2984325" y="4461100"/>
            <a:ext cx="33234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accent6"/>
              </a:buClr>
              <a:buSzPts val="1100"/>
              <a:buFont typeface="Arial"/>
              <a:buNone/>
            </a:pPr>
            <a:r>
              <a:rPr lang="en" sz="1000">
                <a:solidFill>
                  <a:schemeClr val="lt1"/>
                </a:solidFill>
                <a:highlight>
                  <a:srgbClr val="2B2B2B"/>
                </a:highlight>
                <a:latin typeface="Courier New"/>
                <a:ea typeface="Courier New"/>
                <a:cs typeface="Courier New"/>
                <a:sym typeface="Courier New"/>
              </a:rPr>
              <a:t>android:layout_width="match_parent"</a:t>
            </a:r>
            <a:endParaRPr sz="1000">
              <a:solidFill>
                <a:schemeClr val="lt1"/>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accent6"/>
              </a:buClr>
              <a:buSzPts val="1100"/>
              <a:buFont typeface="Arial"/>
              <a:buNone/>
            </a:pPr>
            <a:r>
              <a:rPr lang="en" sz="1000">
                <a:solidFill>
                  <a:schemeClr val="lt1"/>
                </a:solidFill>
                <a:highlight>
                  <a:srgbClr val="2B2B2B"/>
                </a:highlight>
                <a:latin typeface="Courier New"/>
                <a:ea typeface="Courier New"/>
                <a:cs typeface="Courier New"/>
                <a:sym typeface="Courier New"/>
              </a:rPr>
              <a:t>android:layout_height="wrap_content"&gt;</a:t>
            </a:r>
            <a:endParaRPr sz="1000">
              <a:solidFill>
                <a:schemeClr val="lt1"/>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a:solidFill>
                <a:schemeClr val="lt1"/>
              </a:solidFill>
              <a:latin typeface="Roboto Condensed"/>
              <a:ea typeface="Roboto Condensed"/>
              <a:cs typeface="Roboto Condensed"/>
              <a:sym typeface="Roboto Condensed"/>
            </a:endParaRPr>
          </a:p>
        </p:txBody>
      </p:sp>
      <p:pic>
        <p:nvPicPr>
          <p:cNvPr id="164" name="Google Shape;164;p26"/>
          <p:cNvPicPr preferRelativeResize="0"/>
          <p:nvPr/>
        </p:nvPicPr>
        <p:blipFill>
          <a:blip r:embed="rId8">
            <a:alphaModFix/>
          </a:blip>
          <a:stretch>
            <a:fillRect/>
          </a:stretch>
        </p:blipFill>
        <p:spPr>
          <a:xfrm>
            <a:off x="2137268" y="3014425"/>
            <a:ext cx="1001600" cy="625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8" name="Shape 168"/>
        <p:cNvGrpSpPr/>
        <p:nvPr/>
      </p:nvGrpSpPr>
      <p:grpSpPr>
        <a:xfrm>
          <a:off x="0" y="0"/>
          <a:ext cx="0" cy="0"/>
          <a:chOff x="0" y="0"/>
          <a:chExt cx="0" cy="0"/>
        </a:xfrm>
      </p:grpSpPr>
      <p:sp>
        <p:nvSpPr>
          <p:cNvPr id="169" name="Google Shape;169;p27"/>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a:p>
            <a:pPr indent="0" lvl="0" marL="0" rtl="0" algn="ctr">
              <a:spcBef>
                <a:spcPts val="0"/>
              </a:spcBef>
              <a:spcAft>
                <a:spcPts val="0"/>
              </a:spcAft>
              <a:buNone/>
            </a:pPr>
            <a:r>
              <a:t/>
            </a:r>
            <a:endParaRPr/>
          </a:p>
          <a:p>
            <a:pPr indent="0" lvl="0" marL="0" rtl="0" algn="ctr">
              <a:spcBef>
                <a:spcPts val="0"/>
              </a:spcBef>
              <a:spcAft>
                <a:spcPts val="0"/>
              </a:spcAft>
              <a:buClr>
                <a:schemeClr val="accent6"/>
              </a:buClr>
              <a:buSzPts val="1100"/>
              <a:buFont typeface="Arial"/>
              <a:buNone/>
            </a:pPr>
            <a:r>
              <a:t/>
            </a:r>
            <a:endParaRPr/>
          </a:p>
        </p:txBody>
      </p:sp>
      <p:sp>
        <p:nvSpPr>
          <p:cNvPr id="170" name="Google Shape;170;p27"/>
          <p:cNvSpPr txBox="1"/>
          <p:nvPr/>
        </p:nvSpPr>
        <p:spPr>
          <a:xfrm>
            <a:off x="510725" y="1371150"/>
            <a:ext cx="79863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oboto Condensed"/>
                <a:ea typeface="Roboto Condensed"/>
                <a:cs typeface="Roboto Condensed"/>
                <a:sym typeface="Roboto Condensed"/>
              </a:rPr>
              <a:t>In conclusion we implemented activities, implicit and explicit intent, used menus and recycler views as well as firebase to establish a gym app that displays different exercises such as stretches, upper body, and lower body workouts. Through our challenges in putting the project together, we succeeded in displaying a log-in page asking a user for their name and password, menus for respective workouts, maps to find the nearest gym/park and toasts and a message when someone is done with their stretches. Overall, despite our difficulties, we worked together as a team and got our gym app functioning well.</a:t>
            </a:r>
            <a:endParaRPr sz="1800">
              <a:latin typeface="Roboto Condensed"/>
              <a:ea typeface="Roboto Condensed"/>
              <a:cs typeface="Roboto Condensed"/>
              <a:sym typeface="Roboto Condensed"/>
            </a:endParaRPr>
          </a:p>
          <a:p>
            <a:pPr indent="0" lvl="0" marL="0" rtl="0" algn="l">
              <a:spcBef>
                <a:spcPts val="0"/>
              </a:spcBef>
              <a:spcAft>
                <a:spcPts val="0"/>
              </a:spcAft>
              <a:buNone/>
            </a:pPr>
            <a:r>
              <a:t/>
            </a:r>
            <a:endParaRPr sz="1800">
              <a:latin typeface="Roboto Condensed"/>
              <a:ea typeface="Roboto Condensed"/>
              <a:cs typeface="Roboto Condensed"/>
              <a:sym typeface="Roboto Condensed"/>
            </a:endParaRPr>
          </a:p>
          <a:p>
            <a:pPr indent="0" lvl="0" marL="0" rtl="0" algn="l">
              <a:spcBef>
                <a:spcPts val="0"/>
              </a:spcBef>
              <a:spcAft>
                <a:spcPts val="0"/>
              </a:spcAft>
              <a:buNone/>
            </a:pPr>
            <a:r>
              <a:t/>
            </a:r>
            <a:endParaRPr sz="1800">
              <a:latin typeface="Roboto Condensed"/>
              <a:ea typeface="Roboto Condensed"/>
              <a:cs typeface="Roboto Condensed"/>
              <a:sym typeface="Roboto Condensed"/>
            </a:endParaRPr>
          </a:p>
          <a:p>
            <a:pPr indent="0" lvl="0" marL="0" rtl="0" algn="l">
              <a:spcBef>
                <a:spcPts val="0"/>
              </a:spcBef>
              <a:spcAft>
                <a:spcPts val="0"/>
              </a:spcAft>
              <a:buNone/>
            </a:pPr>
            <a:r>
              <a:t/>
            </a:r>
            <a:endParaRPr sz="1800">
              <a:latin typeface="Roboto Condensed"/>
              <a:ea typeface="Roboto Condensed"/>
              <a:cs typeface="Roboto Condensed"/>
              <a:sym typeface="Roboto Condense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292750" y="43050"/>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Login/Registration</a:t>
            </a:r>
            <a:endParaRPr/>
          </a:p>
          <a:p>
            <a:pPr indent="0" lvl="0" marL="0" rtl="0" algn="ctr">
              <a:spcBef>
                <a:spcPts val="0"/>
              </a:spcBef>
              <a:spcAft>
                <a:spcPts val="0"/>
              </a:spcAft>
              <a:buClr>
                <a:schemeClr val="accent6"/>
              </a:buClr>
              <a:buSzPts val="1100"/>
              <a:buFont typeface="Arial"/>
              <a:buNone/>
            </a:pPr>
            <a:r>
              <a:t/>
            </a:r>
            <a:endParaRPr/>
          </a:p>
        </p:txBody>
      </p:sp>
      <p:pic>
        <p:nvPicPr>
          <p:cNvPr id="61" name="Google Shape;61;p14"/>
          <p:cNvPicPr preferRelativeResize="0"/>
          <p:nvPr/>
        </p:nvPicPr>
        <p:blipFill>
          <a:blip r:embed="rId4">
            <a:alphaModFix/>
          </a:blip>
          <a:stretch>
            <a:fillRect/>
          </a:stretch>
        </p:blipFill>
        <p:spPr>
          <a:xfrm>
            <a:off x="82250" y="4019031"/>
            <a:ext cx="4722223" cy="1029200"/>
          </a:xfrm>
          <a:prstGeom prst="rect">
            <a:avLst/>
          </a:prstGeom>
          <a:noFill/>
          <a:ln>
            <a:noFill/>
          </a:ln>
        </p:spPr>
      </p:pic>
      <p:pic>
        <p:nvPicPr>
          <p:cNvPr id="62" name="Google Shape;62;p14"/>
          <p:cNvPicPr preferRelativeResize="0"/>
          <p:nvPr/>
        </p:nvPicPr>
        <p:blipFill>
          <a:blip r:embed="rId5">
            <a:alphaModFix/>
          </a:blip>
          <a:stretch>
            <a:fillRect/>
          </a:stretch>
        </p:blipFill>
        <p:spPr>
          <a:xfrm>
            <a:off x="191875" y="857250"/>
            <a:ext cx="1347499" cy="2920274"/>
          </a:xfrm>
          <a:prstGeom prst="rect">
            <a:avLst/>
          </a:prstGeom>
          <a:noFill/>
          <a:ln>
            <a:noFill/>
          </a:ln>
        </p:spPr>
      </p:pic>
      <p:pic>
        <p:nvPicPr>
          <p:cNvPr id="63" name="Google Shape;63;p14"/>
          <p:cNvPicPr preferRelativeResize="0"/>
          <p:nvPr/>
        </p:nvPicPr>
        <p:blipFill>
          <a:blip r:embed="rId6">
            <a:alphaModFix/>
          </a:blip>
          <a:stretch>
            <a:fillRect/>
          </a:stretch>
        </p:blipFill>
        <p:spPr>
          <a:xfrm>
            <a:off x="1882150" y="857233"/>
            <a:ext cx="1347499" cy="2920305"/>
          </a:xfrm>
          <a:prstGeom prst="rect">
            <a:avLst/>
          </a:prstGeom>
          <a:noFill/>
          <a:ln>
            <a:noFill/>
          </a:ln>
        </p:spPr>
      </p:pic>
      <p:sp>
        <p:nvSpPr>
          <p:cNvPr id="64" name="Google Shape;64;p14"/>
          <p:cNvSpPr txBox="1"/>
          <p:nvPr/>
        </p:nvSpPr>
        <p:spPr>
          <a:xfrm>
            <a:off x="6797400" y="2862300"/>
            <a:ext cx="2346600" cy="22812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Created two identical activity called LoginActivity and RegisterActivity</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With the help of Firebase it allowed users to either login to the app or register if the user did not have permission</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Char char="❖"/>
            </a:pPr>
            <a:r>
              <a:rPr lang="en" sz="1200">
                <a:solidFill>
                  <a:schemeClr val="dk1"/>
                </a:solidFill>
                <a:latin typeface="Roboto Condensed Light"/>
                <a:ea typeface="Roboto Condensed Light"/>
                <a:cs typeface="Roboto Condensed Light"/>
                <a:sym typeface="Roboto Condensed Light"/>
              </a:rPr>
              <a:t>Bottom picture shows a </a:t>
            </a:r>
            <a:r>
              <a:rPr lang="en" sz="1200">
                <a:solidFill>
                  <a:schemeClr val="dk1"/>
                </a:solidFill>
                <a:latin typeface="Roboto Condensed Light"/>
                <a:ea typeface="Roboto Condensed Light"/>
                <a:cs typeface="Roboto Condensed Light"/>
                <a:sym typeface="Roboto Condensed Light"/>
              </a:rPr>
              <a:t>successful</a:t>
            </a:r>
            <a:r>
              <a:rPr lang="en" sz="1200">
                <a:solidFill>
                  <a:schemeClr val="dk1"/>
                </a:solidFill>
                <a:latin typeface="Roboto Condensed Light"/>
                <a:ea typeface="Roboto Condensed Light"/>
                <a:cs typeface="Roboto Condensed Light"/>
                <a:sym typeface="Roboto Condensed Light"/>
              </a:rPr>
              <a:t> </a:t>
            </a:r>
            <a:r>
              <a:rPr lang="en" sz="1200">
                <a:solidFill>
                  <a:schemeClr val="dk1"/>
                </a:solidFill>
                <a:latin typeface="Roboto Condensed Light"/>
                <a:ea typeface="Roboto Condensed Light"/>
                <a:cs typeface="Roboto Condensed Light"/>
                <a:sym typeface="Roboto Condensed Light"/>
              </a:rPr>
              <a:t>account</a:t>
            </a:r>
            <a:r>
              <a:rPr lang="en" sz="1200">
                <a:solidFill>
                  <a:schemeClr val="dk1"/>
                </a:solidFill>
                <a:latin typeface="Roboto Condensed Light"/>
                <a:ea typeface="Roboto Condensed Light"/>
                <a:cs typeface="Roboto Condensed Light"/>
                <a:sym typeface="Roboto Condensed Light"/>
              </a:rPr>
              <a:t> creation that a user can use to login </a:t>
            </a:r>
            <a:endParaRPr sz="1200">
              <a:solidFill>
                <a:schemeClr val="dk1"/>
              </a:solidFill>
              <a:latin typeface="Roboto Condensed Light"/>
              <a:ea typeface="Roboto Condensed Light"/>
              <a:cs typeface="Roboto Condensed Light"/>
              <a:sym typeface="Roboto Condensed Light"/>
            </a:endParaRPr>
          </a:p>
        </p:txBody>
      </p:sp>
      <p:pic>
        <p:nvPicPr>
          <p:cNvPr id="65" name="Google Shape;65;p14"/>
          <p:cNvPicPr preferRelativeResize="0"/>
          <p:nvPr/>
        </p:nvPicPr>
        <p:blipFill>
          <a:blip r:embed="rId7">
            <a:alphaModFix/>
          </a:blip>
          <a:stretch>
            <a:fillRect/>
          </a:stretch>
        </p:blipFill>
        <p:spPr>
          <a:xfrm>
            <a:off x="3994149" y="768150"/>
            <a:ext cx="4756823" cy="1941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500"/>
                                        <p:tgtEl>
                                          <p:spTgt spid="62"/>
                                        </p:tgtEl>
                                      </p:cBhvr>
                                    </p:animEffect>
                                  </p:childTnLst>
                                </p:cTn>
                              </p:par>
                            </p:childTnLst>
                          </p:cTn>
                        </p:par>
                        <p:par>
                          <p:cTn fill="hold">
                            <p:stCondLst>
                              <p:cond delay="500"/>
                            </p:stCondLst>
                            <p:childTnLst>
                              <p:par>
                                <p:cTn fill="hold" nodeType="afterEffect" presetClass="entr" presetID="2" presetSubtype="8">
                                  <p:stCondLst>
                                    <p:cond delay="0"/>
                                  </p:stCondLst>
                                  <p:childTnLst>
                                    <p:set>
                                      <p:cBhvr>
                                        <p:cTn dur="1" fill="hold">
                                          <p:stCondLst>
                                            <p:cond delay="0"/>
                                          </p:stCondLst>
                                        </p:cTn>
                                        <p:tgtEl>
                                          <p:spTgt spid="62"/>
                                        </p:tgtEl>
                                        <p:attrNameLst>
                                          <p:attrName>style.visibility</p:attrName>
                                        </p:attrNameLst>
                                      </p:cBhvr>
                                      <p:to>
                                        <p:strVal val="visible"/>
                                      </p:to>
                                    </p:set>
                                    <p:anim calcmode="lin" valueType="num">
                                      <p:cBhvr additive="base">
                                        <p:cTn dur="500"/>
                                        <p:tgtEl>
                                          <p:spTgt spid="6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65"/>
                                        </p:tgtEl>
                                        <p:attrNameLst>
                                          <p:attrName>style.visibility</p:attrName>
                                        </p:attrNameLst>
                                      </p:cBhvr>
                                      <p:to>
                                        <p:strVal val="visible"/>
                                      </p:to>
                                    </p:set>
                                    <p:anim calcmode="lin" valueType="num">
                                      <p:cBhvr additive="base">
                                        <p:cTn dur="500"/>
                                        <p:tgtEl>
                                          <p:spTgt spid="65"/>
                                        </p:tgtEl>
                                        <p:attrNameLst>
                                          <p:attrName>ppt_y</p:attrName>
                                        </p:attrNameLst>
                                      </p:cBhvr>
                                      <p:tavLst>
                                        <p:tav fmla="" tm="0">
                                          <p:val>
                                            <p:strVal val="#ppt_y+1"/>
                                          </p:val>
                                        </p:tav>
                                        <p:tav fmla="" tm="100000">
                                          <p:val>
                                            <p:strVal val="#ppt_y"/>
                                          </p:val>
                                        </p:tav>
                                      </p:tavLst>
                                    </p:anim>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61"/>
                                        </p:tgtEl>
                                        <p:attrNameLst>
                                          <p:attrName>style.visibility</p:attrName>
                                        </p:attrNameLst>
                                      </p:cBhvr>
                                      <p:to>
                                        <p:strVal val="visible"/>
                                      </p:to>
                                    </p:set>
                                    <p:animEffect filter="fade" transition="in">
                                      <p:cBhvr>
                                        <p:cTn dur="500"/>
                                        <p:tgtEl>
                                          <p:spTgt spid="61"/>
                                        </p:tgtEl>
                                      </p:cBhvr>
                                    </p:animEffect>
                                  </p:childTnLst>
                                </p:cTn>
                              </p:par>
                            </p:childTnLst>
                          </p:cTn>
                        </p:par>
                        <p:par>
                          <p:cTn fill="hold">
                            <p:stCondLst>
                              <p:cond delay="2000"/>
                            </p:stCondLst>
                            <p:childTnLst>
                              <p:par>
                                <p:cTn fill="hold" nodeType="afterEffect" presetClass="entr" presetID="2" presetSubtype="2">
                                  <p:stCondLst>
                                    <p:cond delay="0"/>
                                  </p:stCondLst>
                                  <p:childTnLst>
                                    <p:set>
                                      <p:cBhvr>
                                        <p:cTn dur="1" fill="hold">
                                          <p:stCondLst>
                                            <p:cond delay="0"/>
                                          </p:stCondLst>
                                        </p:cTn>
                                        <p:tgtEl>
                                          <p:spTgt spid="64"/>
                                        </p:tgtEl>
                                        <p:attrNameLst>
                                          <p:attrName>style.visibility</p:attrName>
                                        </p:attrNameLst>
                                      </p:cBhvr>
                                      <p:to>
                                        <p:strVal val="visible"/>
                                      </p:to>
                                    </p:set>
                                    <p:anim calcmode="lin" valueType="num">
                                      <p:cBhvr additive="base">
                                        <p:cTn dur="500"/>
                                        <p:tgtEl>
                                          <p:spTgt spid="6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9" name="Shape 69"/>
        <p:cNvGrpSpPr/>
        <p:nvPr/>
      </p:nvGrpSpPr>
      <p:grpSpPr>
        <a:xfrm>
          <a:off x="0" y="0"/>
          <a:ext cx="0" cy="0"/>
          <a:chOff x="0" y="0"/>
          <a:chExt cx="0" cy="0"/>
        </a:xfrm>
      </p:grpSpPr>
      <p:sp>
        <p:nvSpPr>
          <p:cNvPr id="70" name="Google Shape;70;p15"/>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Menu</a:t>
            </a:r>
            <a:endParaRPr/>
          </a:p>
          <a:p>
            <a:pPr indent="0" lvl="0" marL="0" rtl="0" algn="ctr">
              <a:spcBef>
                <a:spcPts val="0"/>
              </a:spcBef>
              <a:spcAft>
                <a:spcPts val="0"/>
              </a:spcAft>
              <a:buClr>
                <a:schemeClr val="accent6"/>
              </a:buClr>
              <a:buSzPts val="1100"/>
              <a:buFont typeface="Arial"/>
              <a:buNone/>
            </a:pPr>
            <a:r>
              <a:t/>
            </a:r>
            <a:endParaRPr/>
          </a:p>
        </p:txBody>
      </p:sp>
      <p:sp>
        <p:nvSpPr>
          <p:cNvPr id="71" name="Google Shape;71;p15"/>
          <p:cNvSpPr txBox="1"/>
          <p:nvPr/>
        </p:nvSpPr>
        <p:spPr>
          <a:xfrm>
            <a:off x="764850" y="1209175"/>
            <a:ext cx="1974600" cy="121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200">
                <a:solidFill>
                  <a:schemeClr val="dk1"/>
                </a:solidFill>
                <a:latin typeface="Roboto Condensed Light"/>
                <a:ea typeface="Roboto Condensed Light"/>
                <a:cs typeface="Roboto Condensed Light"/>
                <a:sym typeface="Roboto Condensed Light"/>
              </a:rPr>
              <a:t>My work consisted on constructing an interface that would give the user the ability to take control of all of the apps features. </a:t>
            </a:r>
            <a:endParaRPr sz="1200">
              <a:solidFill>
                <a:schemeClr val="dk1"/>
              </a:solidFill>
              <a:latin typeface="Roboto Condensed Light"/>
              <a:ea typeface="Roboto Condensed Light"/>
              <a:cs typeface="Roboto Condensed Light"/>
              <a:sym typeface="Roboto Condensed Light"/>
            </a:endParaRPr>
          </a:p>
        </p:txBody>
      </p:sp>
      <p:sp>
        <p:nvSpPr>
          <p:cNvPr id="72" name="Google Shape;72;p15"/>
          <p:cNvSpPr txBox="1"/>
          <p:nvPr/>
        </p:nvSpPr>
        <p:spPr>
          <a:xfrm>
            <a:off x="5926475" y="1209175"/>
            <a:ext cx="2680800" cy="333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1"/>
                </a:solidFill>
                <a:latin typeface="Roboto Condensed Light"/>
                <a:ea typeface="Roboto Condensed Light"/>
                <a:cs typeface="Roboto Condensed Light"/>
                <a:sym typeface="Roboto Condensed Light"/>
              </a:rPr>
              <a:t>It would contain:</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1600"/>
              </a:spcBef>
              <a:spcAft>
                <a:spcPts val="0"/>
              </a:spcAft>
              <a:buClr>
                <a:schemeClr val="dk1"/>
              </a:buClr>
              <a:buSzPts val="1200"/>
              <a:buFont typeface="Roboto Condensed Light"/>
              <a:buAutoNum type="arabicPeriod"/>
            </a:pPr>
            <a:r>
              <a:rPr b="1" lang="en" sz="1200">
                <a:solidFill>
                  <a:schemeClr val="dk1"/>
                </a:solidFill>
                <a:latin typeface="Roboto Condensed"/>
                <a:ea typeface="Roboto Condensed"/>
                <a:cs typeface="Roboto Condensed"/>
                <a:sym typeface="Roboto Condensed"/>
              </a:rPr>
              <a:t>A menu: </a:t>
            </a:r>
            <a:r>
              <a:rPr lang="en" sz="1200">
                <a:solidFill>
                  <a:schemeClr val="dk1"/>
                </a:solidFill>
                <a:latin typeface="Roboto Condensed Light"/>
                <a:ea typeface="Roboto Condensed Light"/>
                <a:cs typeface="Roboto Condensed Light"/>
                <a:sym typeface="Roboto Condensed Light"/>
              </a:rPr>
              <a:t> that would provide the user with the ability to invite friends to come join their workout. The menu also provides a description as to what the app offers and the apps purpose. </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AutoNum type="arabicPeriod"/>
            </a:pPr>
            <a:r>
              <a:rPr b="1" lang="en" sz="1200">
                <a:solidFill>
                  <a:schemeClr val="dk1"/>
                </a:solidFill>
                <a:latin typeface="Roboto Condensed"/>
                <a:ea typeface="Roboto Condensed"/>
                <a:cs typeface="Roboto Condensed"/>
                <a:sym typeface="Roboto Condensed"/>
              </a:rPr>
              <a:t>The Workout choices: </a:t>
            </a:r>
            <a:r>
              <a:rPr lang="en" sz="1200">
                <a:solidFill>
                  <a:schemeClr val="dk1"/>
                </a:solidFill>
                <a:latin typeface="Roboto Condensed Light"/>
                <a:ea typeface="Roboto Condensed Light"/>
                <a:cs typeface="Roboto Condensed Light"/>
                <a:sym typeface="Roboto Condensed Light"/>
              </a:rPr>
              <a:t>varying from stretches, upper body workouts and lower body workouts. (Buttons)</a:t>
            </a:r>
            <a:endParaRPr sz="1200">
              <a:solidFill>
                <a:schemeClr val="dk1"/>
              </a:solidFill>
              <a:latin typeface="Roboto Condensed Light"/>
              <a:ea typeface="Roboto Condensed Light"/>
              <a:cs typeface="Roboto Condensed Light"/>
              <a:sym typeface="Roboto Condensed Light"/>
            </a:endParaRPr>
          </a:p>
          <a:p>
            <a:pPr indent="-304800" lvl="0" marL="457200" rtl="0" algn="l">
              <a:lnSpc>
                <a:spcPct val="115000"/>
              </a:lnSpc>
              <a:spcBef>
                <a:spcPts val="0"/>
              </a:spcBef>
              <a:spcAft>
                <a:spcPts val="0"/>
              </a:spcAft>
              <a:buClr>
                <a:schemeClr val="dk1"/>
              </a:buClr>
              <a:buSzPts val="1200"/>
              <a:buFont typeface="Roboto Condensed Light"/>
              <a:buAutoNum type="arabicPeriod"/>
            </a:pPr>
            <a:r>
              <a:rPr b="1" lang="en" sz="1200">
                <a:solidFill>
                  <a:schemeClr val="dk1"/>
                </a:solidFill>
                <a:latin typeface="Roboto Condensed"/>
                <a:ea typeface="Roboto Condensed"/>
                <a:cs typeface="Roboto Condensed"/>
                <a:sym typeface="Roboto Condensed"/>
              </a:rPr>
              <a:t>A location intent function:</a:t>
            </a:r>
            <a:r>
              <a:rPr lang="en" sz="1200">
                <a:solidFill>
                  <a:schemeClr val="dk1"/>
                </a:solidFill>
                <a:latin typeface="Roboto Condensed Light"/>
                <a:ea typeface="Roboto Condensed Light"/>
                <a:cs typeface="Roboto Condensed Light"/>
                <a:sym typeface="Roboto Condensed Light"/>
              </a:rPr>
              <a:t> that would give the user the nearest gym/park.</a:t>
            </a:r>
            <a:endParaRPr sz="1200">
              <a:solidFill>
                <a:schemeClr val="dk1"/>
              </a:solidFill>
              <a:latin typeface="Roboto Condensed Light"/>
              <a:ea typeface="Roboto Condensed Light"/>
              <a:cs typeface="Roboto Condensed Light"/>
              <a:sym typeface="Roboto Condensed Light"/>
            </a:endParaRPr>
          </a:p>
        </p:txBody>
      </p:sp>
      <p:pic>
        <p:nvPicPr>
          <p:cNvPr id="73" name="Google Shape;73;p15"/>
          <p:cNvPicPr preferRelativeResize="0"/>
          <p:nvPr/>
        </p:nvPicPr>
        <p:blipFill>
          <a:blip r:embed="rId4">
            <a:alphaModFix/>
          </a:blip>
          <a:stretch>
            <a:fillRect/>
          </a:stretch>
        </p:blipFill>
        <p:spPr>
          <a:xfrm>
            <a:off x="3672062" y="1017725"/>
            <a:ext cx="1799875" cy="390069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72"/>
                                        </p:tgtEl>
                                        <p:attrNameLst>
                                          <p:attrName>style.visibility</p:attrName>
                                        </p:attrNameLst>
                                      </p:cBhvr>
                                      <p:to>
                                        <p:strVal val="visible"/>
                                      </p:to>
                                    </p:set>
                                    <p:animEffect filter="fade" transition="in">
                                      <p:cBhvr>
                                        <p:cTn dur="500"/>
                                        <p:tgtEl>
                                          <p:spTgt spid="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 name="Shape 77"/>
        <p:cNvGrpSpPr/>
        <p:nvPr/>
      </p:nvGrpSpPr>
      <p:grpSpPr>
        <a:xfrm>
          <a:off x="0" y="0"/>
          <a:ext cx="0" cy="0"/>
          <a:chOff x="0" y="0"/>
          <a:chExt cx="0" cy="0"/>
        </a:xfrm>
      </p:grpSpPr>
      <p:sp>
        <p:nvSpPr>
          <p:cNvPr id="78" name="Google Shape;78;p16"/>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Menu</a:t>
            </a:r>
            <a:endParaRPr/>
          </a:p>
          <a:p>
            <a:pPr indent="0" lvl="0" marL="0" rtl="0" algn="ctr">
              <a:spcBef>
                <a:spcPts val="0"/>
              </a:spcBef>
              <a:spcAft>
                <a:spcPts val="0"/>
              </a:spcAft>
              <a:buClr>
                <a:schemeClr val="accent6"/>
              </a:buClr>
              <a:buSzPts val="1100"/>
              <a:buFont typeface="Arial"/>
              <a:buNone/>
            </a:pPr>
            <a:r>
              <a:t/>
            </a:r>
            <a:endParaRPr/>
          </a:p>
        </p:txBody>
      </p:sp>
      <p:sp>
        <p:nvSpPr>
          <p:cNvPr id="79" name="Google Shape;79;p16"/>
          <p:cNvSpPr txBox="1"/>
          <p:nvPr/>
        </p:nvSpPr>
        <p:spPr>
          <a:xfrm>
            <a:off x="150275" y="1209175"/>
            <a:ext cx="1974600" cy="79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200">
                <a:solidFill>
                  <a:schemeClr val="dk1"/>
                </a:solidFill>
                <a:latin typeface="Roboto Condensed Light"/>
                <a:ea typeface="Roboto Condensed Light"/>
                <a:cs typeface="Roboto Condensed Light"/>
                <a:sym typeface="Roboto Condensed Light"/>
              </a:rPr>
              <a:t>While the main XML file was a simple constraint layout with 5 buttons and a textview</a:t>
            </a:r>
            <a:endParaRPr sz="1200">
              <a:solidFill>
                <a:schemeClr val="dk1"/>
              </a:solidFill>
              <a:latin typeface="Roboto Condensed Light"/>
              <a:ea typeface="Roboto Condensed Light"/>
              <a:cs typeface="Roboto Condensed Light"/>
              <a:sym typeface="Roboto Condensed Light"/>
            </a:endParaRPr>
          </a:p>
        </p:txBody>
      </p:sp>
      <p:pic>
        <p:nvPicPr>
          <p:cNvPr id="80" name="Google Shape;80;p16"/>
          <p:cNvPicPr preferRelativeResize="0"/>
          <p:nvPr/>
        </p:nvPicPr>
        <p:blipFill rotWithShape="1">
          <a:blip r:embed="rId4">
            <a:alphaModFix/>
          </a:blip>
          <a:srcRect b="546" l="0" r="-190" t="0"/>
          <a:stretch/>
        </p:blipFill>
        <p:spPr>
          <a:xfrm>
            <a:off x="3017520" y="1188720"/>
            <a:ext cx="5486401" cy="347472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p17"/>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Menu</a:t>
            </a:r>
            <a:endParaRPr/>
          </a:p>
          <a:p>
            <a:pPr indent="0" lvl="0" marL="0" rtl="0" algn="ctr">
              <a:spcBef>
                <a:spcPts val="0"/>
              </a:spcBef>
              <a:spcAft>
                <a:spcPts val="0"/>
              </a:spcAft>
              <a:buClr>
                <a:schemeClr val="accent6"/>
              </a:buClr>
              <a:buSzPts val="1100"/>
              <a:buFont typeface="Arial"/>
              <a:buNone/>
            </a:pPr>
            <a:r>
              <a:t/>
            </a:r>
            <a:endParaRPr/>
          </a:p>
        </p:txBody>
      </p:sp>
      <p:sp>
        <p:nvSpPr>
          <p:cNvPr id="86" name="Google Shape;86;p17"/>
          <p:cNvSpPr txBox="1"/>
          <p:nvPr/>
        </p:nvSpPr>
        <p:spPr>
          <a:xfrm>
            <a:off x="150275" y="1209175"/>
            <a:ext cx="1974600" cy="121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200">
                <a:solidFill>
                  <a:schemeClr val="dk1"/>
                </a:solidFill>
                <a:latin typeface="Roboto Condensed Light"/>
                <a:ea typeface="Roboto Condensed Light"/>
                <a:cs typeface="Roboto Condensed Light"/>
                <a:sym typeface="Roboto Condensed Light"/>
              </a:rPr>
              <a:t>While the main XML file was a simple constraint layout with 5 buttons and a textview, I did create another activity to display the menu widgets. </a:t>
            </a:r>
            <a:endParaRPr sz="1200">
              <a:solidFill>
                <a:schemeClr val="dk1"/>
              </a:solidFill>
              <a:latin typeface="Roboto Condensed Light"/>
              <a:ea typeface="Roboto Condensed Light"/>
              <a:cs typeface="Roboto Condensed Light"/>
              <a:sym typeface="Roboto Condensed Light"/>
            </a:endParaRPr>
          </a:p>
        </p:txBody>
      </p:sp>
      <p:pic>
        <p:nvPicPr>
          <p:cNvPr id="87" name="Google Shape;87;p17"/>
          <p:cNvPicPr preferRelativeResize="0"/>
          <p:nvPr/>
        </p:nvPicPr>
        <p:blipFill>
          <a:blip r:embed="rId4">
            <a:alphaModFix/>
          </a:blip>
          <a:stretch>
            <a:fillRect/>
          </a:stretch>
        </p:blipFill>
        <p:spPr>
          <a:xfrm>
            <a:off x="3016655" y="1188720"/>
            <a:ext cx="5486401" cy="347472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 name="Shape 91"/>
        <p:cNvGrpSpPr/>
        <p:nvPr/>
      </p:nvGrpSpPr>
      <p:grpSpPr>
        <a:xfrm>
          <a:off x="0" y="0"/>
          <a:ext cx="0" cy="0"/>
          <a:chOff x="0" y="0"/>
          <a:chExt cx="0" cy="0"/>
        </a:xfrm>
      </p:grpSpPr>
      <p:sp>
        <p:nvSpPr>
          <p:cNvPr id="92" name="Google Shape;92;p18"/>
          <p:cNvSpPr txBox="1"/>
          <p:nvPr>
            <p:ph type="title"/>
          </p:nvPr>
        </p:nvSpPr>
        <p:spPr>
          <a:xfrm>
            <a:off x="457200" y="42357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Menu</a:t>
            </a:r>
            <a:endParaRPr/>
          </a:p>
          <a:p>
            <a:pPr indent="0" lvl="0" marL="0" rtl="0" algn="ctr">
              <a:spcBef>
                <a:spcPts val="0"/>
              </a:spcBef>
              <a:spcAft>
                <a:spcPts val="0"/>
              </a:spcAft>
              <a:buClr>
                <a:schemeClr val="accent6"/>
              </a:buClr>
              <a:buSzPts val="1100"/>
              <a:buFont typeface="Arial"/>
              <a:buNone/>
            </a:pPr>
            <a:r>
              <a:t/>
            </a:r>
            <a:endParaRPr/>
          </a:p>
        </p:txBody>
      </p:sp>
      <p:sp>
        <p:nvSpPr>
          <p:cNvPr id="93" name="Google Shape;93;p18"/>
          <p:cNvSpPr txBox="1"/>
          <p:nvPr/>
        </p:nvSpPr>
        <p:spPr>
          <a:xfrm>
            <a:off x="150275" y="1209175"/>
            <a:ext cx="1974600" cy="185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200">
                <a:solidFill>
                  <a:schemeClr val="dk1"/>
                </a:solidFill>
                <a:latin typeface="Roboto Condensed Light"/>
                <a:ea typeface="Roboto Condensed Light"/>
                <a:cs typeface="Roboto Condensed Light"/>
                <a:sym typeface="Roboto Condensed Light"/>
              </a:rPr>
              <a:t>Due to the fact that Android studios does not allow others to work on the same project, we had to format our individual parts to be easily linkable (activities). Some of these adaptations can be seen in my individual project.</a:t>
            </a:r>
            <a:endParaRPr sz="1200">
              <a:solidFill>
                <a:schemeClr val="dk1"/>
              </a:solidFill>
              <a:latin typeface="Roboto Condensed Light"/>
              <a:ea typeface="Roboto Condensed Light"/>
              <a:cs typeface="Roboto Condensed Light"/>
              <a:sym typeface="Roboto Condensed Light"/>
            </a:endParaRPr>
          </a:p>
        </p:txBody>
      </p:sp>
      <p:pic>
        <p:nvPicPr>
          <p:cNvPr id="94" name="Google Shape;94;p18"/>
          <p:cNvPicPr preferRelativeResize="0"/>
          <p:nvPr/>
        </p:nvPicPr>
        <p:blipFill>
          <a:blip r:embed="rId4">
            <a:alphaModFix/>
          </a:blip>
          <a:stretch>
            <a:fillRect/>
          </a:stretch>
        </p:blipFill>
        <p:spPr>
          <a:xfrm>
            <a:off x="3017520" y="1188720"/>
            <a:ext cx="5988452" cy="3820975"/>
          </a:xfrm>
          <a:prstGeom prst="rect">
            <a:avLst/>
          </a:prstGeom>
          <a:noFill/>
          <a:ln>
            <a:noFill/>
          </a:ln>
        </p:spPr>
      </p:pic>
      <p:pic>
        <p:nvPicPr>
          <p:cNvPr id="95" name="Google Shape;95;p18"/>
          <p:cNvPicPr preferRelativeResize="0"/>
          <p:nvPr/>
        </p:nvPicPr>
        <p:blipFill>
          <a:blip r:embed="rId5">
            <a:alphaModFix/>
          </a:blip>
          <a:stretch>
            <a:fillRect/>
          </a:stretch>
        </p:blipFill>
        <p:spPr>
          <a:xfrm>
            <a:off x="3017525" y="1188725"/>
            <a:ext cx="5988452" cy="3820977"/>
          </a:xfrm>
          <a:prstGeom prst="rect">
            <a:avLst/>
          </a:prstGeom>
          <a:noFill/>
          <a:ln>
            <a:noFill/>
          </a:ln>
        </p:spPr>
      </p:pic>
      <p:pic>
        <p:nvPicPr>
          <p:cNvPr id="96" name="Google Shape;96;p18"/>
          <p:cNvPicPr preferRelativeResize="0"/>
          <p:nvPr/>
        </p:nvPicPr>
        <p:blipFill>
          <a:blip r:embed="rId6">
            <a:alphaModFix/>
          </a:blip>
          <a:stretch>
            <a:fillRect/>
          </a:stretch>
        </p:blipFill>
        <p:spPr>
          <a:xfrm>
            <a:off x="3017525" y="1188725"/>
            <a:ext cx="5988452" cy="2992125"/>
          </a:xfrm>
          <a:prstGeom prst="rect">
            <a:avLst/>
          </a:prstGeom>
          <a:noFill/>
          <a:ln>
            <a:noFill/>
          </a:ln>
        </p:spPr>
      </p:pic>
      <p:pic>
        <p:nvPicPr>
          <p:cNvPr id="97" name="Google Shape;97;p18"/>
          <p:cNvPicPr preferRelativeResize="0"/>
          <p:nvPr/>
        </p:nvPicPr>
        <p:blipFill>
          <a:blip r:embed="rId7">
            <a:alphaModFix/>
          </a:blip>
          <a:stretch>
            <a:fillRect/>
          </a:stretch>
        </p:blipFill>
        <p:spPr>
          <a:xfrm>
            <a:off x="3017525" y="1188725"/>
            <a:ext cx="5988451" cy="390878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9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9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9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 name="Shape 101"/>
        <p:cNvGrpSpPr/>
        <p:nvPr/>
      </p:nvGrpSpPr>
      <p:grpSpPr>
        <a:xfrm>
          <a:off x="0" y="0"/>
          <a:ext cx="0" cy="0"/>
          <a:chOff x="0" y="0"/>
          <a:chExt cx="0" cy="0"/>
        </a:xfrm>
      </p:grpSpPr>
      <p:sp>
        <p:nvSpPr>
          <p:cNvPr id="102" name="Google Shape;102;p19"/>
          <p:cNvSpPr txBox="1"/>
          <p:nvPr>
            <p:ph type="title"/>
          </p:nvPr>
        </p:nvSpPr>
        <p:spPr>
          <a:xfrm>
            <a:off x="2311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Stretches</a:t>
            </a:r>
            <a:endParaRPr/>
          </a:p>
          <a:p>
            <a:pPr indent="0" lvl="0" marL="0" rtl="0" algn="ctr">
              <a:spcBef>
                <a:spcPts val="0"/>
              </a:spcBef>
              <a:spcAft>
                <a:spcPts val="0"/>
              </a:spcAft>
              <a:buClr>
                <a:schemeClr val="accent6"/>
              </a:buClr>
              <a:buSzPts val="1100"/>
              <a:buFont typeface="Arial"/>
              <a:buNone/>
            </a:pPr>
            <a:r>
              <a:t/>
            </a:r>
            <a:endParaRPr/>
          </a:p>
        </p:txBody>
      </p:sp>
      <p:pic>
        <p:nvPicPr>
          <p:cNvPr id="103" name="Google Shape;103;p19"/>
          <p:cNvPicPr preferRelativeResize="0"/>
          <p:nvPr/>
        </p:nvPicPr>
        <p:blipFill>
          <a:blip r:embed="rId4">
            <a:alphaModFix/>
          </a:blip>
          <a:stretch>
            <a:fillRect/>
          </a:stretch>
        </p:blipFill>
        <p:spPr>
          <a:xfrm>
            <a:off x="527776" y="445024"/>
            <a:ext cx="1784844" cy="3766049"/>
          </a:xfrm>
          <a:prstGeom prst="rect">
            <a:avLst/>
          </a:prstGeom>
          <a:noFill/>
          <a:ln>
            <a:noFill/>
          </a:ln>
        </p:spPr>
      </p:pic>
      <p:pic>
        <p:nvPicPr>
          <p:cNvPr id="104" name="Google Shape;104;p19"/>
          <p:cNvPicPr preferRelativeResize="0"/>
          <p:nvPr/>
        </p:nvPicPr>
        <p:blipFill>
          <a:blip r:embed="rId5">
            <a:alphaModFix/>
          </a:blip>
          <a:stretch>
            <a:fillRect/>
          </a:stretch>
        </p:blipFill>
        <p:spPr>
          <a:xfrm>
            <a:off x="6439938" y="390100"/>
            <a:ext cx="1820911" cy="3820975"/>
          </a:xfrm>
          <a:prstGeom prst="rect">
            <a:avLst/>
          </a:prstGeom>
          <a:noFill/>
          <a:ln>
            <a:noFill/>
          </a:ln>
        </p:spPr>
      </p:pic>
      <p:pic>
        <p:nvPicPr>
          <p:cNvPr id="105" name="Google Shape;105;p19"/>
          <p:cNvPicPr preferRelativeResize="0"/>
          <p:nvPr/>
        </p:nvPicPr>
        <p:blipFill>
          <a:blip r:embed="rId6">
            <a:alphaModFix/>
          </a:blip>
          <a:stretch>
            <a:fillRect/>
          </a:stretch>
        </p:blipFill>
        <p:spPr>
          <a:xfrm>
            <a:off x="2439149" y="3323949"/>
            <a:ext cx="4000800" cy="1819550"/>
          </a:xfrm>
          <a:prstGeom prst="rect">
            <a:avLst/>
          </a:prstGeom>
          <a:noFill/>
          <a:ln>
            <a:noFill/>
          </a:ln>
        </p:spPr>
      </p:pic>
      <p:pic>
        <p:nvPicPr>
          <p:cNvPr id="106" name="Google Shape;106;p19"/>
          <p:cNvPicPr preferRelativeResize="0"/>
          <p:nvPr/>
        </p:nvPicPr>
        <p:blipFill>
          <a:blip r:embed="rId7">
            <a:alphaModFix/>
          </a:blip>
          <a:stretch>
            <a:fillRect/>
          </a:stretch>
        </p:blipFill>
        <p:spPr>
          <a:xfrm>
            <a:off x="2774083" y="1170125"/>
            <a:ext cx="3204408" cy="2001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103"/>
                                        </p:tgtEl>
                                        <p:attrNameLst>
                                          <p:attrName>style.visibility</p:attrName>
                                        </p:attrNameLst>
                                      </p:cBhvr>
                                      <p:to>
                                        <p:strVal val="visible"/>
                                      </p:to>
                                    </p:set>
                                    <p:anim calcmode="lin" valueType="num">
                                      <p:cBhvr additive="base">
                                        <p:cTn dur="500"/>
                                        <p:tgtEl>
                                          <p:spTgt spid="103"/>
                                        </p:tgtEl>
                                        <p:attrNameLst>
                                          <p:attrName>ppt_y</p:attrName>
                                        </p:attrNameLst>
                                      </p:cBhvr>
                                      <p:tavLst>
                                        <p:tav fmla="" tm="0">
                                          <p:val>
                                            <p:strVal val="#ppt_y+1"/>
                                          </p:val>
                                        </p:tav>
                                        <p:tav fmla="" tm="100000">
                                          <p:val>
                                            <p:strVal val="#ppt_y"/>
                                          </p:val>
                                        </p:tav>
                                      </p:tavLst>
                                    </p:anim>
                                  </p:childTnLst>
                                </p:cTn>
                              </p:par>
                            </p:childTnLst>
                          </p:cTn>
                        </p:par>
                        <p:par>
                          <p:cTn fill="hold">
                            <p:stCondLst>
                              <p:cond delay="1500"/>
                            </p:stCondLst>
                            <p:childTnLst>
                              <p:par>
                                <p:cTn fill="hold" nodeType="afterEffect" presetClass="entr" presetID="2" presetSubtype="1">
                                  <p:stCondLst>
                                    <p:cond delay="0"/>
                                  </p:stCondLst>
                                  <p:childTnLst>
                                    <p:set>
                                      <p:cBhvr>
                                        <p:cTn dur="1" fill="hold">
                                          <p:stCondLst>
                                            <p:cond delay="0"/>
                                          </p:stCondLst>
                                        </p:cTn>
                                        <p:tgtEl>
                                          <p:spTgt spid="104"/>
                                        </p:tgtEl>
                                        <p:attrNameLst>
                                          <p:attrName>style.visibility</p:attrName>
                                        </p:attrNameLst>
                                      </p:cBhvr>
                                      <p:to>
                                        <p:strVal val="visible"/>
                                      </p:to>
                                    </p:set>
                                    <p:anim calcmode="lin" valueType="num">
                                      <p:cBhvr additive="base">
                                        <p:cTn dur="500"/>
                                        <p:tgtEl>
                                          <p:spTgt spid="104"/>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3" presetSubtype="16">
                                  <p:stCondLst>
                                    <p:cond delay="0"/>
                                  </p:stCondLst>
                                  <p:childTnLst>
                                    <p:set>
                                      <p:cBhvr>
                                        <p:cTn dur="1" fill="hold">
                                          <p:stCondLst>
                                            <p:cond delay="0"/>
                                          </p:stCondLst>
                                        </p:cTn>
                                        <p:tgtEl>
                                          <p:spTgt spid="106"/>
                                        </p:tgtEl>
                                        <p:attrNameLst>
                                          <p:attrName>style.visibility</p:attrName>
                                        </p:attrNameLst>
                                      </p:cBhvr>
                                      <p:to>
                                        <p:strVal val="visible"/>
                                      </p:to>
                                    </p:set>
                                    <p:anim calcmode="lin" valueType="num">
                                      <p:cBhvr additive="base">
                                        <p:cTn dur="500"/>
                                        <p:tgtEl>
                                          <p:spTgt spid="106"/>
                                        </p:tgtEl>
                                        <p:attrNameLst>
                                          <p:attrName>ppt_w</p:attrName>
                                        </p:attrNameLst>
                                      </p:cBhvr>
                                      <p:tavLst>
                                        <p:tav fmla="" tm="0">
                                          <p:val>
                                            <p:strVal val="0"/>
                                          </p:val>
                                        </p:tav>
                                        <p:tav fmla="" tm="100000">
                                          <p:val>
                                            <p:strVal val="#ppt_w"/>
                                          </p:val>
                                        </p:tav>
                                      </p:tavLst>
                                    </p:anim>
                                    <p:anim calcmode="lin" valueType="num">
                                      <p:cBhvr additive="base">
                                        <p:cTn dur="500"/>
                                        <p:tgtEl>
                                          <p:spTgt spid="106"/>
                                        </p:tgtEl>
                                        <p:attrNameLst>
                                          <p:attrName>ppt_h</p:attrName>
                                        </p:attrNameLst>
                                      </p:cBhvr>
                                      <p:tavLst>
                                        <p:tav fmla="" tm="0">
                                          <p:val>
                                            <p:strVal val="0"/>
                                          </p:val>
                                        </p:tav>
                                        <p:tav fmla="" tm="100000">
                                          <p:val>
                                            <p:strVal val="#ppt_h"/>
                                          </p:val>
                                        </p:tav>
                                      </p:tavLst>
                                    </p:anim>
                                  </p:childTnLst>
                                </p:cTn>
                              </p:par>
                            </p:childTnLst>
                          </p:cTn>
                        </p:par>
                        <p:par>
                          <p:cTn fill="hold">
                            <p:stCondLst>
                              <p:cond delay="2500"/>
                            </p:stCondLst>
                            <p:childTnLst>
                              <p:par>
                                <p:cTn fill="hold" nodeType="afterEffect" presetClass="entr" presetID="2" presetSubtype="4">
                                  <p:stCondLst>
                                    <p:cond delay="0"/>
                                  </p:stCondLst>
                                  <p:childTnLst>
                                    <p:set>
                                      <p:cBhvr>
                                        <p:cTn dur="1" fill="hold">
                                          <p:stCondLst>
                                            <p:cond delay="0"/>
                                          </p:stCondLst>
                                        </p:cTn>
                                        <p:tgtEl>
                                          <p:spTgt spid="105"/>
                                        </p:tgtEl>
                                        <p:attrNameLst>
                                          <p:attrName>style.visibility</p:attrName>
                                        </p:attrNameLst>
                                      </p:cBhvr>
                                      <p:to>
                                        <p:strVal val="visible"/>
                                      </p:to>
                                    </p:set>
                                    <p:anim calcmode="lin" valueType="num">
                                      <p:cBhvr additive="base">
                                        <p:cTn dur="500"/>
                                        <p:tgtEl>
                                          <p:spTgt spid="10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0" name="Shape 110"/>
        <p:cNvGrpSpPr/>
        <p:nvPr/>
      </p:nvGrpSpPr>
      <p:grpSpPr>
        <a:xfrm>
          <a:off x="0" y="0"/>
          <a:ext cx="0" cy="0"/>
          <a:chOff x="0" y="0"/>
          <a:chExt cx="0" cy="0"/>
        </a:xfrm>
      </p:grpSpPr>
      <p:sp>
        <p:nvSpPr>
          <p:cNvPr id="111" name="Google Shape;111;p20"/>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Lower Body</a:t>
            </a:r>
            <a:endParaRPr/>
          </a:p>
          <a:p>
            <a:pPr indent="0" lvl="0" marL="0" rtl="0" algn="ctr">
              <a:spcBef>
                <a:spcPts val="0"/>
              </a:spcBef>
              <a:spcAft>
                <a:spcPts val="0"/>
              </a:spcAft>
              <a:buClr>
                <a:schemeClr val="accent6"/>
              </a:buClr>
              <a:buSzPts val="1100"/>
              <a:buFont typeface="Arial"/>
              <a:buNone/>
            </a:pPr>
            <a:r>
              <a:t/>
            </a:r>
            <a:endParaRPr/>
          </a:p>
        </p:txBody>
      </p:sp>
      <p:pic>
        <p:nvPicPr>
          <p:cNvPr id="112" name="Google Shape;112;p20"/>
          <p:cNvPicPr preferRelativeResize="0"/>
          <p:nvPr/>
        </p:nvPicPr>
        <p:blipFill>
          <a:blip r:embed="rId4">
            <a:alphaModFix/>
          </a:blip>
          <a:stretch>
            <a:fillRect/>
          </a:stretch>
        </p:blipFill>
        <p:spPr>
          <a:xfrm>
            <a:off x="7182700" y="791075"/>
            <a:ext cx="1788475" cy="3561374"/>
          </a:xfrm>
          <a:prstGeom prst="rect">
            <a:avLst/>
          </a:prstGeom>
          <a:noFill/>
          <a:ln>
            <a:noFill/>
          </a:ln>
        </p:spPr>
      </p:pic>
      <p:pic>
        <p:nvPicPr>
          <p:cNvPr id="113" name="Google Shape;113;p20"/>
          <p:cNvPicPr preferRelativeResize="0"/>
          <p:nvPr/>
        </p:nvPicPr>
        <p:blipFill>
          <a:blip r:embed="rId5">
            <a:alphaModFix/>
          </a:blip>
          <a:stretch>
            <a:fillRect/>
          </a:stretch>
        </p:blipFill>
        <p:spPr>
          <a:xfrm>
            <a:off x="56475" y="791063"/>
            <a:ext cx="1821251" cy="3561376"/>
          </a:xfrm>
          <a:prstGeom prst="rect">
            <a:avLst/>
          </a:prstGeom>
          <a:noFill/>
          <a:ln>
            <a:noFill/>
          </a:ln>
        </p:spPr>
      </p:pic>
      <p:pic>
        <p:nvPicPr>
          <p:cNvPr id="114" name="Google Shape;114;p20"/>
          <p:cNvPicPr preferRelativeResize="0"/>
          <p:nvPr/>
        </p:nvPicPr>
        <p:blipFill>
          <a:blip r:embed="rId6">
            <a:alphaModFix/>
          </a:blip>
          <a:stretch>
            <a:fillRect/>
          </a:stretch>
        </p:blipFill>
        <p:spPr>
          <a:xfrm>
            <a:off x="2065475" y="1017725"/>
            <a:ext cx="4929475" cy="1974100"/>
          </a:xfrm>
          <a:prstGeom prst="rect">
            <a:avLst/>
          </a:prstGeom>
          <a:noFill/>
          <a:ln>
            <a:noFill/>
          </a:ln>
        </p:spPr>
      </p:pic>
      <p:sp>
        <p:nvSpPr>
          <p:cNvPr id="115" name="Google Shape;115;p20"/>
          <p:cNvSpPr txBox="1"/>
          <p:nvPr/>
        </p:nvSpPr>
        <p:spPr>
          <a:xfrm>
            <a:off x="2075763" y="3249975"/>
            <a:ext cx="4908900" cy="1589700"/>
          </a:xfrm>
          <a:prstGeom prst="rect">
            <a:avLst/>
          </a:prstGeom>
          <a:noFill/>
          <a:ln>
            <a:noFill/>
          </a:ln>
        </p:spPr>
        <p:txBody>
          <a:bodyPr anchorCtr="0" anchor="t" bIns="91425" lIns="91425" spcFirstLastPara="1" rIns="91425" wrap="square" tIns="91425">
            <a:spAutoFit/>
          </a:bodyPr>
          <a:lstStyle/>
          <a:p>
            <a:pPr indent="0" lvl="0" marL="0" rtl="0" algn="l">
              <a:lnSpc>
                <a:spcPct val="138000"/>
              </a:lnSpc>
              <a:spcBef>
                <a:spcPts val="0"/>
              </a:spcBef>
              <a:spcAft>
                <a:spcPts val="0"/>
              </a:spcAft>
              <a:buNone/>
            </a:pPr>
            <a:r>
              <a:rPr lang="en">
                <a:latin typeface="Roboto Condensed"/>
                <a:ea typeface="Roboto Condensed"/>
                <a:cs typeface="Roboto Condensed"/>
                <a:sym typeface="Roboto Condensed"/>
              </a:rPr>
              <a:t>My responsibilities included a recyclerView and CardLayout. This is an ArrayList that contains all instances of theExercises class, which is stored, and there are many different instances similar to this one that is for the other exercises with their images added that are used for the CardLayout.</a:t>
            </a:r>
            <a:endParaRPr>
              <a:latin typeface="Roboto Condensed"/>
              <a:ea typeface="Roboto Condensed"/>
              <a:cs typeface="Roboto Condensed"/>
              <a:sym typeface="Roboto Condense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457200" y="445025"/>
            <a:ext cx="822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accent6"/>
              </a:buClr>
              <a:buSzPts val="1100"/>
              <a:buFont typeface="Arial"/>
              <a:buNone/>
            </a:pPr>
            <a:r>
              <a:rPr lang="en"/>
              <a:t>Lower Body</a:t>
            </a:r>
            <a:endParaRPr/>
          </a:p>
        </p:txBody>
      </p:sp>
      <p:sp>
        <p:nvSpPr>
          <p:cNvPr id="121" name="Google Shape;121;p21"/>
          <p:cNvSpPr txBox="1"/>
          <p:nvPr>
            <p:ph idx="1" type="body"/>
          </p:nvPr>
        </p:nvSpPr>
        <p:spPr>
          <a:xfrm>
            <a:off x="457200" y="1152475"/>
            <a:ext cx="8229600" cy="34164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accent6"/>
              </a:buClr>
              <a:buSzPts val="1100"/>
              <a:buFont typeface="Arial"/>
              <a:buNone/>
            </a:pPr>
            <a:r>
              <a:rPr lang="en" sz="1300"/>
              <a:t>This code is from the RecyclerViewAdapter, which is an on-click listener on the </a:t>
            </a:r>
            <a:r>
              <a:rPr lang="en" sz="1300"/>
              <a:t>cardView </a:t>
            </a:r>
            <a:r>
              <a:rPr lang="en" sz="1300"/>
              <a:t>will be activated when the cardView is clicked. Then the onClick method will be executed, where an intent is created, which will start the ExerciseActivity. All the needed data for the current </a:t>
            </a:r>
            <a:r>
              <a:rPr lang="en" sz="1300"/>
              <a:t>cardView</a:t>
            </a:r>
            <a:r>
              <a:rPr lang="en" sz="1300"/>
              <a:t> will be passed as extras to the intent. This is the reason why it is displayed, and you are able to see all the information of the current exercise when it is clicked.</a:t>
            </a:r>
            <a:endParaRPr sz="1300"/>
          </a:p>
          <a:p>
            <a:pPr indent="0" lvl="0" marL="0" rtl="0" algn="l">
              <a:spcBef>
                <a:spcPts val="0"/>
              </a:spcBef>
              <a:spcAft>
                <a:spcPts val="1600"/>
              </a:spcAft>
              <a:buNone/>
            </a:pPr>
            <a:r>
              <a:t/>
            </a:r>
            <a:endParaRPr/>
          </a:p>
        </p:txBody>
      </p:sp>
      <p:pic>
        <p:nvPicPr>
          <p:cNvPr id="122" name="Google Shape;122;p21"/>
          <p:cNvPicPr preferRelativeResize="0"/>
          <p:nvPr/>
        </p:nvPicPr>
        <p:blipFill>
          <a:blip r:embed="rId3">
            <a:alphaModFix/>
          </a:blip>
          <a:stretch>
            <a:fillRect/>
          </a:stretch>
        </p:blipFill>
        <p:spPr>
          <a:xfrm>
            <a:off x="192500" y="2365075"/>
            <a:ext cx="8759000" cy="2667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ch Newsletter Infographics Presentation by Slidesgo">
  <a:themeElements>
    <a:clrScheme name="Simple Light">
      <a:dk1>
        <a:srgbClr val="434343"/>
      </a:dk1>
      <a:lt1>
        <a:srgbClr val="FFFFFF"/>
      </a:lt1>
      <a:dk2>
        <a:srgbClr val="595959"/>
      </a:dk2>
      <a:lt2>
        <a:srgbClr val="EEEEEE"/>
      </a:lt2>
      <a:accent1>
        <a:srgbClr val="F3F3F3"/>
      </a:accent1>
      <a:accent2>
        <a:srgbClr val="D9D9D9"/>
      </a:accent2>
      <a:accent3>
        <a:srgbClr val="B7B7B7"/>
      </a:accent3>
      <a:accent4>
        <a:srgbClr val="999999"/>
      </a:accent4>
      <a:accent5>
        <a:srgbClr val="666666"/>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